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57" r:id="rId3"/>
    <p:sldId id="258" r:id="rId4"/>
    <p:sldId id="259" r:id="rId5"/>
    <p:sldId id="271" r:id="rId6"/>
    <p:sldId id="260" r:id="rId7"/>
    <p:sldId id="273" r:id="rId8"/>
    <p:sldId id="261" r:id="rId9"/>
    <p:sldId id="262" r:id="rId10"/>
    <p:sldId id="263" r:id="rId11"/>
    <p:sldId id="264" r:id="rId12"/>
    <p:sldId id="274" r:id="rId13"/>
    <p:sldId id="275" r:id="rId14"/>
    <p:sldId id="269" r:id="rId15"/>
    <p:sldId id="266" r:id="rId16"/>
    <p:sldId id="267" r:id="rId17"/>
    <p:sldId id="26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041D2-EC73-4FBD-B2B6-3B793BA1C6B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EBF4628-FA7D-443F-BF95-2C59F78FD7DD}">
      <dgm:prSet/>
      <dgm:spPr/>
      <dgm:t>
        <a:bodyPr/>
        <a:lstStyle/>
        <a:p>
          <a:r>
            <a:rPr lang="en-US"/>
            <a:t>Contains 48,895 rows and 16 columns detailing Airbnb listings in New York City from 2019.</a:t>
          </a:r>
        </a:p>
      </dgm:t>
    </dgm:pt>
    <dgm:pt modelId="{0CE660C2-4574-476F-ABD9-0653A923C1BA}" type="parTrans" cxnId="{90CFFD6F-9170-479A-A709-910C015F13AA}">
      <dgm:prSet/>
      <dgm:spPr/>
      <dgm:t>
        <a:bodyPr/>
        <a:lstStyle/>
        <a:p>
          <a:endParaRPr lang="en-US"/>
        </a:p>
      </dgm:t>
    </dgm:pt>
    <dgm:pt modelId="{B8B4C5FC-E674-4826-95F1-558570B13816}" type="sibTrans" cxnId="{90CFFD6F-9170-479A-A709-910C015F13AA}">
      <dgm:prSet/>
      <dgm:spPr/>
      <dgm:t>
        <a:bodyPr/>
        <a:lstStyle/>
        <a:p>
          <a:endParaRPr lang="en-US"/>
        </a:p>
      </dgm:t>
    </dgm:pt>
    <dgm:pt modelId="{0BB91C2B-201B-45CC-97FC-65DF9762B596}">
      <dgm:prSet/>
      <dgm:spPr/>
      <dgm:t>
        <a:bodyPr/>
        <a:lstStyle/>
        <a:p>
          <a:r>
            <a:rPr lang="en-US"/>
            <a:t>Key information includes host details, neighborhood, room type, price, and availability.</a:t>
          </a:r>
        </a:p>
      </dgm:t>
    </dgm:pt>
    <dgm:pt modelId="{5E64BB0A-2ADF-41FB-B91E-C8774B12E1D3}" type="parTrans" cxnId="{8F4B3185-9A27-4E3C-A564-DD54C6044010}">
      <dgm:prSet/>
      <dgm:spPr/>
      <dgm:t>
        <a:bodyPr/>
        <a:lstStyle/>
        <a:p>
          <a:endParaRPr lang="en-US"/>
        </a:p>
      </dgm:t>
    </dgm:pt>
    <dgm:pt modelId="{EDBEEEB9-EC94-40C8-9D5D-67199A6EADEC}" type="sibTrans" cxnId="{8F4B3185-9A27-4E3C-A564-DD54C6044010}">
      <dgm:prSet/>
      <dgm:spPr/>
      <dgm:t>
        <a:bodyPr/>
        <a:lstStyle/>
        <a:p>
          <a:endParaRPr lang="en-US"/>
        </a:p>
      </dgm:t>
    </dgm:pt>
    <dgm:pt modelId="{EB2ECEB9-1B57-4E6B-9B6B-E4261DA8B8B0}">
      <dgm:prSet/>
      <dgm:spPr/>
      <dgm:t>
        <a:bodyPr/>
        <a:lstStyle/>
        <a:p>
          <a:r>
            <a:rPr lang="en-US"/>
            <a:t>Stored in an Amazon RDS instance for efficient access and analysis.</a:t>
          </a:r>
        </a:p>
      </dgm:t>
    </dgm:pt>
    <dgm:pt modelId="{11F21019-FA73-459E-9832-A3975FC9DC48}" type="parTrans" cxnId="{24DAB598-E035-4F24-8F4B-599DEC6845FB}">
      <dgm:prSet/>
      <dgm:spPr/>
      <dgm:t>
        <a:bodyPr/>
        <a:lstStyle/>
        <a:p>
          <a:endParaRPr lang="en-US"/>
        </a:p>
      </dgm:t>
    </dgm:pt>
    <dgm:pt modelId="{CBA3F156-6DA3-4E14-8E8E-AC09B01D348C}" type="sibTrans" cxnId="{24DAB598-E035-4F24-8F4B-599DEC6845FB}">
      <dgm:prSet/>
      <dgm:spPr/>
      <dgm:t>
        <a:bodyPr/>
        <a:lstStyle/>
        <a:p>
          <a:endParaRPr lang="en-US"/>
        </a:p>
      </dgm:t>
    </dgm:pt>
    <dgm:pt modelId="{A5E2C53D-665A-4A30-8042-3345B7227A97}" type="pres">
      <dgm:prSet presAssocID="{C4A041D2-EC73-4FBD-B2B6-3B793BA1C6BF}" presName="root" presStyleCnt="0">
        <dgm:presLayoutVars>
          <dgm:dir/>
          <dgm:resizeHandles val="exact"/>
        </dgm:presLayoutVars>
      </dgm:prSet>
      <dgm:spPr/>
    </dgm:pt>
    <dgm:pt modelId="{5E1CB960-F135-4C6E-A48C-9769165A2403}" type="pres">
      <dgm:prSet presAssocID="{0EBF4628-FA7D-443F-BF95-2C59F78FD7DD}" presName="compNode" presStyleCnt="0"/>
      <dgm:spPr/>
    </dgm:pt>
    <dgm:pt modelId="{822EABA4-62E1-49BF-A6FB-0604512D0CF3}" type="pres">
      <dgm:prSet presAssocID="{0EBF4628-FA7D-443F-BF95-2C59F78FD7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14DC3FE4-91A2-410E-836E-E939D01174BE}" type="pres">
      <dgm:prSet presAssocID="{0EBF4628-FA7D-443F-BF95-2C59F78FD7DD}" presName="spaceRect" presStyleCnt="0"/>
      <dgm:spPr/>
    </dgm:pt>
    <dgm:pt modelId="{30F27004-EDB4-4B79-A1DB-FED8062A3247}" type="pres">
      <dgm:prSet presAssocID="{0EBF4628-FA7D-443F-BF95-2C59F78FD7DD}" presName="textRect" presStyleLbl="revTx" presStyleIdx="0" presStyleCnt="3">
        <dgm:presLayoutVars>
          <dgm:chMax val="1"/>
          <dgm:chPref val="1"/>
        </dgm:presLayoutVars>
      </dgm:prSet>
      <dgm:spPr/>
    </dgm:pt>
    <dgm:pt modelId="{743D6D27-AC7B-4BB7-96E4-6A614A7BD119}" type="pres">
      <dgm:prSet presAssocID="{B8B4C5FC-E674-4826-95F1-558570B13816}" presName="sibTrans" presStyleCnt="0"/>
      <dgm:spPr/>
    </dgm:pt>
    <dgm:pt modelId="{A5627C05-B2C1-4939-B61C-3585EC6B0F50}" type="pres">
      <dgm:prSet presAssocID="{0BB91C2B-201B-45CC-97FC-65DF9762B596}" presName="compNode" presStyleCnt="0"/>
      <dgm:spPr/>
    </dgm:pt>
    <dgm:pt modelId="{03D7A147-FE67-4107-A6C2-8D99E4986219}" type="pres">
      <dgm:prSet presAssocID="{0BB91C2B-201B-45CC-97FC-65DF9762B59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A6C0408F-5492-4353-91EC-9273A7377518}" type="pres">
      <dgm:prSet presAssocID="{0BB91C2B-201B-45CC-97FC-65DF9762B596}" presName="spaceRect" presStyleCnt="0"/>
      <dgm:spPr/>
    </dgm:pt>
    <dgm:pt modelId="{ED8E2942-CB30-4CA7-B6BC-BA468FB3556C}" type="pres">
      <dgm:prSet presAssocID="{0BB91C2B-201B-45CC-97FC-65DF9762B596}" presName="textRect" presStyleLbl="revTx" presStyleIdx="1" presStyleCnt="3">
        <dgm:presLayoutVars>
          <dgm:chMax val="1"/>
          <dgm:chPref val="1"/>
        </dgm:presLayoutVars>
      </dgm:prSet>
      <dgm:spPr/>
    </dgm:pt>
    <dgm:pt modelId="{26348CA0-0AC9-4E37-8884-FBE33089B09D}" type="pres">
      <dgm:prSet presAssocID="{EDBEEEB9-EC94-40C8-9D5D-67199A6EADEC}" presName="sibTrans" presStyleCnt="0"/>
      <dgm:spPr/>
    </dgm:pt>
    <dgm:pt modelId="{5D55243B-FA0B-4649-90DB-8797B537950F}" type="pres">
      <dgm:prSet presAssocID="{EB2ECEB9-1B57-4E6B-9B6B-E4261DA8B8B0}" presName="compNode" presStyleCnt="0"/>
      <dgm:spPr/>
    </dgm:pt>
    <dgm:pt modelId="{103BA239-8313-4B0E-8AA1-B0EDFED882F5}" type="pres">
      <dgm:prSet presAssocID="{EB2ECEB9-1B57-4E6B-9B6B-E4261DA8B8B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 trolley"/>
        </a:ext>
      </dgm:extLst>
    </dgm:pt>
    <dgm:pt modelId="{BEFE064D-FEE9-4DE9-B039-822B6C6CF14A}" type="pres">
      <dgm:prSet presAssocID="{EB2ECEB9-1B57-4E6B-9B6B-E4261DA8B8B0}" presName="spaceRect" presStyleCnt="0"/>
      <dgm:spPr/>
    </dgm:pt>
    <dgm:pt modelId="{9179EC80-4927-4BC0-8C3D-EC10DBDCFBCE}" type="pres">
      <dgm:prSet presAssocID="{EB2ECEB9-1B57-4E6B-9B6B-E4261DA8B8B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0CFFD6F-9170-479A-A709-910C015F13AA}" srcId="{C4A041D2-EC73-4FBD-B2B6-3B793BA1C6BF}" destId="{0EBF4628-FA7D-443F-BF95-2C59F78FD7DD}" srcOrd="0" destOrd="0" parTransId="{0CE660C2-4574-476F-ABD9-0653A923C1BA}" sibTransId="{B8B4C5FC-E674-4826-95F1-558570B13816}"/>
    <dgm:cxn modelId="{8F4B3185-9A27-4E3C-A564-DD54C6044010}" srcId="{C4A041D2-EC73-4FBD-B2B6-3B793BA1C6BF}" destId="{0BB91C2B-201B-45CC-97FC-65DF9762B596}" srcOrd="1" destOrd="0" parTransId="{5E64BB0A-2ADF-41FB-B91E-C8774B12E1D3}" sibTransId="{EDBEEEB9-EC94-40C8-9D5D-67199A6EADEC}"/>
    <dgm:cxn modelId="{24DAB598-E035-4F24-8F4B-599DEC6845FB}" srcId="{C4A041D2-EC73-4FBD-B2B6-3B793BA1C6BF}" destId="{EB2ECEB9-1B57-4E6B-9B6B-E4261DA8B8B0}" srcOrd="2" destOrd="0" parTransId="{11F21019-FA73-459E-9832-A3975FC9DC48}" sibTransId="{CBA3F156-6DA3-4E14-8E8E-AC09B01D348C}"/>
    <dgm:cxn modelId="{24A3E9A4-8AC9-4729-ADF5-521B36222E77}" type="presOf" srcId="{0EBF4628-FA7D-443F-BF95-2C59F78FD7DD}" destId="{30F27004-EDB4-4B79-A1DB-FED8062A3247}" srcOrd="0" destOrd="0" presId="urn:microsoft.com/office/officeart/2018/2/layout/IconLabelList"/>
    <dgm:cxn modelId="{E9C70EA7-E91D-46BB-B4C1-A7EA45FB179F}" type="presOf" srcId="{EB2ECEB9-1B57-4E6B-9B6B-E4261DA8B8B0}" destId="{9179EC80-4927-4BC0-8C3D-EC10DBDCFBCE}" srcOrd="0" destOrd="0" presId="urn:microsoft.com/office/officeart/2018/2/layout/IconLabelList"/>
    <dgm:cxn modelId="{2ABCD2BF-502B-4033-B78E-703E00C84622}" type="presOf" srcId="{C4A041D2-EC73-4FBD-B2B6-3B793BA1C6BF}" destId="{A5E2C53D-665A-4A30-8042-3345B7227A97}" srcOrd="0" destOrd="0" presId="urn:microsoft.com/office/officeart/2018/2/layout/IconLabelList"/>
    <dgm:cxn modelId="{43B7B7F3-0286-4804-B50C-12C77E3487A6}" type="presOf" srcId="{0BB91C2B-201B-45CC-97FC-65DF9762B596}" destId="{ED8E2942-CB30-4CA7-B6BC-BA468FB3556C}" srcOrd="0" destOrd="0" presId="urn:microsoft.com/office/officeart/2018/2/layout/IconLabelList"/>
    <dgm:cxn modelId="{AFEED828-E5BC-491E-9659-6F526D60ED30}" type="presParOf" srcId="{A5E2C53D-665A-4A30-8042-3345B7227A97}" destId="{5E1CB960-F135-4C6E-A48C-9769165A2403}" srcOrd="0" destOrd="0" presId="urn:microsoft.com/office/officeart/2018/2/layout/IconLabelList"/>
    <dgm:cxn modelId="{5942F9B9-D0E1-4194-BFE8-7C8FDE373F79}" type="presParOf" srcId="{5E1CB960-F135-4C6E-A48C-9769165A2403}" destId="{822EABA4-62E1-49BF-A6FB-0604512D0CF3}" srcOrd="0" destOrd="0" presId="urn:microsoft.com/office/officeart/2018/2/layout/IconLabelList"/>
    <dgm:cxn modelId="{631DBD2D-BD5F-426D-995C-FFAB4C959B5C}" type="presParOf" srcId="{5E1CB960-F135-4C6E-A48C-9769165A2403}" destId="{14DC3FE4-91A2-410E-836E-E939D01174BE}" srcOrd="1" destOrd="0" presId="urn:microsoft.com/office/officeart/2018/2/layout/IconLabelList"/>
    <dgm:cxn modelId="{401C7760-92B0-4F06-8E96-3C61D4EF3159}" type="presParOf" srcId="{5E1CB960-F135-4C6E-A48C-9769165A2403}" destId="{30F27004-EDB4-4B79-A1DB-FED8062A3247}" srcOrd="2" destOrd="0" presId="urn:microsoft.com/office/officeart/2018/2/layout/IconLabelList"/>
    <dgm:cxn modelId="{07FD67E5-B6F5-427B-86E7-3AD2856B9B9E}" type="presParOf" srcId="{A5E2C53D-665A-4A30-8042-3345B7227A97}" destId="{743D6D27-AC7B-4BB7-96E4-6A614A7BD119}" srcOrd="1" destOrd="0" presId="urn:microsoft.com/office/officeart/2018/2/layout/IconLabelList"/>
    <dgm:cxn modelId="{D2CF7153-4CF0-47F0-B400-49582D3B1C85}" type="presParOf" srcId="{A5E2C53D-665A-4A30-8042-3345B7227A97}" destId="{A5627C05-B2C1-4939-B61C-3585EC6B0F50}" srcOrd="2" destOrd="0" presId="urn:microsoft.com/office/officeart/2018/2/layout/IconLabelList"/>
    <dgm:cxn modelId="{0180EAD8-2828-4B37-B532-6BA411CE9DC5}" type="presParOf" srcId="{A5627C05-B2C1-4939-B61C-3585EC6B0F50}" destId="{03D7A147-FE67-4107-A6C2-8D99E4986219}" srcOrd="0" destOrd="0" presId="urn:microsoft.com/office/officeart/2018/2/layout/IconLabelList"/>
    <dgm:cxn modelId="{2CD61C28-BB5E-493B-A173-90D58D0D234F}" type="presParOf" srcId="{A5627C05-B2C1-4939-B61C-3585EC6B0F50}" destId="{A6C0408F-5492-4353-91EC-9273A7377518}" srcOrd="1" destOrd="0" presId="urn:microsoft.com/office/officeart/2018/2/layout/IconLabelList"/>
    <dgm:cxn modelId="{161B0860-0E1E-42C1-83C2-0F8B70784297}" type="presParOf" srcId="{A5627C05-B2C1-4939-B61C-3585EC6B0F50}" destId="{ED8E2942-CB30-4CA7-B6BC-BA468FB3556C}" srcOrd="2" destOrd="0" presId="urn:microsoft.com/office/officeart/2018/2/layout/IconLabelList"/>
    <dgm:cxn modelId="{93A37EE0-E52A-418C-9C2B-2EA994409227}" type="presParOf" srcId="{A5E2C53D-665A-4A30-8042-3345B7227A97}" destId="{26348CA0-0AC9-4E37-8884-FBE33089B09D}" srcOrd="3" destOrd="0" presId="urn:microsoft.com/office/officeart/2018/2/layout/IconLabelList"/>
    <dgm:cxn modelId="{AF38F2C6-FCD1-4845-B599-CDF385846A34}" type="presParOf" srcId="{A5E2C53D-665A-4A30-8042-3345B7227A97}" destId="{5D55243B-FA0B-4649-90DB-8797B537950F}" srcOrd="4" destOrd="0" presId="urn:microsoft.com/office/officeart/2018/2/layout/IconLabelList"/>
    <dgm:cxn modelId="{AEDFDFB0-0E55-4CC9-8D4D-0406AD659BA2}" type="presParOf" srcId="{5D55243B-FA0B-4649-90DB-8797B537950F}" destId="{103BA239-8313-4B0E-8AA1-B0EDFED882F5}" srcOrd="0" destOrd="0" presId="urn:microsoft.com/office/officeart/2018/2/layout/IconLabelList"/>
    <dgm:cxn modelId="{B8931202-282C-4E23-8689-3F04B5078849}" type="presParOf" srcId="{5D55243B-FA0B-4649-90DB-8797B537950F}" destId="{BEFE064D-FEE9-4DE9-B039-822B6C6CF14A}" srcOrd="1" destOrd="0" presId="urn:microsoft.com/office/officeart/2018/2/layout/IconLabelList"/>
    <dgm:cxn modelId="{458B56DF-D1E2-479A-9F19-4E0FA24FABF8}" type="presParOf" srcId="{5D55243B-FA0B-4649-90DB-8797B537950F}" destId="{9179EC80-4927-4BC0-8C3D-EC10DBDCFB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50B308-1360-458A-ABF1-4BF816883390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017298A-D89D-4D12-82BA-D0E9504A69BC}">
      <dgm:prSet/>
      <dgm:spPr/>
      <dgm:t>
        <a:bodyPr/>
        <a:lstStyle/>
        <a:p>
          <a:r>
            <a:rPr lang="en-US"/>
            <a:t>1. Data Fetching: Accessed via SQL query from RDS.</a:t>
          </a:r>
        </a:p>
      </dgm:t>
    </dgm:pt>
    <dgm:pt modelId="{D222F7CB-B819-4D3A-AC8E-34F88AD5CEE0}" type="parTrans" cxnId="{762A5438-1336-485E-A31B-464448EEC01D}">
      <dgm:prSet/>
      <dgm:spPr/>
      <dgm:t>
        <a:bodyPr/>
        <a:lstStyle/>
        <a:p>
          <a:endParaRPr lang="en-US"/>
        </a:p>
      </dgm:t>
    </dgm:pt>
    <dgm:pt modelId="{94C05AC5-F58F-413A-8E00-934F295A7F8D}" type="sibTrans" cxnId="{762A5438-1336-485E-A31B-464448EEC01D}">
      <dgm:prSet/>
      <dgm:spPr/>
      <dgm:t>
        <a:bodyPr/>
        <a:lstStyle/>
        <a:p>
          <a:endParaRPr lang="en-US"/>
        </a:p>
      </dgm:t>
    </dgm:pt>
    <dgm:pt modelId="{06F286E8-60F0-4DEA-A5F8-0003597782E5}">
      <dgm:prSet/>
      <dgm:spPr/>
      <dgm:t>
        <a:bodyPr/>
        <a:lstStyle/>
        <a:p>
          <a:r>
            <a:rPr lang="en-US"/>
            <a:t>2. Data Cleaning: Handled outliers, missing values, and duplicate records.</a:t>
          </a:r>
        </a:p>
      </dgm:t>
    </dgm:pt>
    <dgm:pt modelId="{BD64AD1F-097D-4A61-9474-169CF52E2A11}" type="parTrans" cxnId="{E45DB91E-47A5-4CD3-9D80-9771448DC82F}">
      <dgm:prSet/>
      <dgm:spPr/>
      <dgm:t>
        <a:bodyPr/>
        <a:lstStyle/>
        <a:p>
          <a:endParaRPr lang="en-US"/>
        </a:p>
      </dgm:t>
    </dgm:pt>
    <dgm:pt modelId="{372063A4-F0BB-4F22-9281-2C5FA0148EA1}" type="sibTrans" cxnId="{E45DB91E-47A5-4CD3-9D80-9771448DC82F}">
      <dgm:prSet/>
      <dgm:spPr/>
      <dgm:t>
        <a:bodyPr/>
        <a:lstStyle/>
        <a:p>
          <a:endParaRPr lang="en-US"/>
        </a:p>
      </dgm:t>
    </dgm:pt>
    <dgm:pt modelId="{D8B87F5F-50B6-4F21-9202-A647364EEE5F}">
      <dgm:prSet/>
      <dgm:spPr/>
      <dgm:t>
        <a:bodyPr/>
        <a:lstStyle/>
        <a:p>
          <a:r>
            <a:rPr lang="en-US" dirty="0"/>
            <a:t>3. Visualization: Generated insightful plots using Matplotlib and </a:t>
          </a:r>
          <a:r>
            <a:rPr lang="en-US" dirty="0" err="1"/>
            <a:t>Plotly</a:t>
          </a:r>
          <a:r>
            <a:rPr lang="en-US" dirty="0"/>
            <a:t>.</a:t>
          </a:r>
        </a:p>
      </dgm:t>
    </dgm:pt>
    <dgm:pt modelId="{748F8EF5-53FE-4232-ABF1-EDCE4C120FE3}" type="parTrans" cxnId="{0BB26551-918B-4E09-AEC4-5E0BE90E4EFF}">
      <dgm:prSet/>
      <dgm:spPr/>
      <dgm:t>
        <a:bodyPr/>
        <a:lstStyle/>
        <a:p>
          <a:endParaRPr lang="en-US"/>
        </a:p>
      </dgm:t>
    </dgm:pt>
    <dgm:pt modelId="{40BB7666-AAE4-44C1-AB52-50FCFB1ADED0}" type="sibTrans" cxnId="{0BB26551-918B-4E09-AEC4-5E0BE90E4EFF}">
      <dgm:prSet/>
      <dgm:spPr/>
      <dgm:t>
        <a:bodyPr/>
        <a:lstStyle/>
        <a:p>
          <a:endParaRPr lang="en-US"/>
        </a:p>
      </dgm:t>
    </dgm:pt>
    <dgm:pt modelId="{802D2B4E-0744-43EB-9C64-1A2F366DF698}">
      <dgm:prSet/>
      <dgm:spPr/>
      <dgm:t>
        <a:bodyPr/>
        <a:lstStyle/>
        <a:p>
          <a:r>
            <a:rPr lang="en-US" dirty="0"/>
            <a:t>4. Deployment: Deployed visualizations using Flask and AWS EC2.</a:t>
          </a:r>
        </a:p>
      </dgm:t>
    </dgm:pt>
    <dgm:pt modelId="{931245D5-95F4-4FE9-98AA-E295185CB8D5}" type="parTrans" cxnId="{C116A630-CF5A-4170-B202-755AA8D1945A}">
      <dgm:prSet/>
      <dgm:spPr/>
      <dgm:t>
        <a:bodyPr/>
        <a:lstStyle/>
        <a:p>
          <a:endParaRPr lang="en-US"/>
        </a:p>
      </dgm:t>
    </dgm:pt>
    <dgm:pt modelId="{387640A9-B39A-4300-AF41-240309024C9F}" type="sibTrans" cxnId="{C116A630-CF5A-4170-B202-755AA8D1945A}">
      <dgm:prSet/>
      <dgm:spPr/>
      <dgm:t>
        <a:bodyPr/>
        <a:lstStyle/>
        <a:p>
          <a:endParaRPr lang="en-US"/>
        </a:p>
      </dgm:t>
    </dgm:pt>
    <dgm:pt modelId="{56538859-B0BD-4D34-BA01-1C89BF67EBD5}" type="pres">
      <dgm:prSet presAssocID="{2950B308-1360-458A-ABF1-4BF816883390}" presName="diagram" presStyleCnt="0">
        <dgm:presLayoutVars>
          <dgm:dir/>
          <dgm:resizeHandles val="exact"/>
        </dgm:presLayoutVars>
      </dgm:prSet>
      <dgm:spPr/>
    </dgm:pt>
    <dgm:pt modelId="{ED5C79A1-4DE8-4EF0-AB5F-B0357F4297E1}" type="pres">
      <dgm:prSet presAssocID="{5017298A-D89D-4D12-82BA-D0E9504A69BC}" presName="node" presStyleLbl="node1" presStyleIdx="0" presStyleCnt="4">
        <dgm:presLayoutVars>
          <dgm:bulletEnabled val="1"/>
        </dgm:presLayoutVars>
      </dgm:prSet>
      <dgm:spPr/>
    </dgm:pt>
    <dgm:pt modelId="{6CD1542B-7204-48D0-8116-E432F8EF0966}" type="pres">
      <dgm:prSet presAssocID="{94C05AC5-F58F-413A-8E00-934F295A7F8D}" presName="sibTrans" presStyleCnt="0"/>
      <dgm:spPr/>
    </dgm:pt>
    <dgm:pt modelId="{E0FA0D6A-E528-41DD-ADBC-1ED33245419A}" type="pres">
      <dgm:prSet presAssocID="{06F286E8-60F0-4DEA-A5F8-0003597782E5}" presName="node" presStyleLbl="node1" presStyleIdx="1" presStyleCnt="4">
        <dgm:presLayoutVars>
          <dgm:bulletEnabled val="1"/>
        </dgm:presLayoutVars>
      </dgm:prSet>
      <dgm:spPr/>
    </dgm:pt>
    <dgm:pt modelId="{E4625F3F-452B-444A-AAD1-F8B570173549}" type="pres">
      <dgm:prSet presAssocID="{372063A4-F0BB-4F22-9281-2C5FA0148EA1}" presName="sibTrans" presStyleCnt="0"/>
      <dgm:spPr/>
    </dgm:pt>
    <dgm:pt modelId="{70EFFFED-A0F9-43CB-9F41-8BE0BF065C13}" type="pres">
      <dgm:prSet presAssocID="{D8B87F5F-50B6-4F21-9202-A647364EEE5F}" presName="node" presStyleLbl="node1" presStyleIdx="2" presStyleCnt="4">
        <dgm:presLayoutVars>
          <dgm:bulletEnabled val="1"/>
        </dgm:presLayoutVars>
      </dgm:prSet>
      <dgm:spPr/>
    </dgm:pt>
    <dgm:pt modelId="{C28504F3-B3FE-416E-80BC-C88E772C3BAA}" type="pres">
      <dgm:prSet presAssocID="{40BB7666-AAE4-44C1-AB52-50FCFB1ADED0}" presName="sibTrans" presStyleCnt="0"/>
      <dgm:spPr/>
    </dgm:pt>
    <dgm:pt modelId="{DFA93A13-D296-4659-8E71-07D2EC4888A5}" type="pres">
      <dgm:prSet presAssocID="{802D2B4E-0744-43EB-9C64-1A2F366DF698}" presName="node" presStyleLbl="node1" presStyleIdx="3" presStyleCnt="4">
        <dgm:presLayoutVars>
          <dgm:bulletEnabled val="1"/>
        </dgm:presLayoutVars>
      </dgm:prSet>
      <dgm:spPr/>
    </dgm:pt>
  </dgm:ptLst>
  <dgm:cxnLst>
    <dgm:cxn modelId="{54F59A19-450D-493F-B70E-F9F15E5B1145}" type="presOf" srcId="{2950B308-1360-458A-ABF1-4BF816883390}" destId="{56538859-B0BD-4D34-BA01-1C89BF67EBD5}" srcOrd="0" destOrd="0" presId="urn:microsoft.com/office/officeart/2005/8/layout/default"/>
    <dgm:cxn modelId="{E45DB91E-47A5-4CD3-9D80-9771448DC82F}" srcId="{2950B308-1360-458A-ABF1-4BF816883390}" destId="{06F286E8-60F0-4DEA-A5F8-0003597782E5}" srcOrd="1" destOrd="0" parTransId="{BD64AD1F-097D-4A61-9474-169CF52E2A11}" sibTransId="{372063A4-F0BB-4F22-9281-2C5FA0148EA1}"/>
    <dgm:cxn modelId="{C116A630-CF5A-4170-B202-755AA8D1945A}" srcId="{2950B308-1360-458A-ABF1-4BF816883390}" destId="{802D2B4E-0744-43EB-9C64-1A2F366DF698}" srcOrd="3" destOrd="0" parTransId="{931245D5-95F4-4FE9-98AA-E295185CB8D5}" sibTransId="{387640A9-B39A-4300-AF41-240309024C9F}"/>
    <dgm:cxn modelId="{762A5438-1336-485E-A31B-464448EEC01D}" srcId="{2950B308-1360-458A-ABF1-4BF816883390}" destId="{5017298A-D89D-4D12-82BA-D0E9504A69BC}" srcOrd="0" destOrd="0" parTransId="{D222F7CB-B819-4D3A-AC8E-34F88AD5CEE0}" sibTransId="{94C05AC5-F58F-413A-8E00-934F295A7F8D}"/>
    <dgm:cxn modelId="{0BB26551-918B-4E09-AEC4-5E0BE90E4EFF}" srcId="{2950B308-1360-458A-ABF1-4BF816883390}" destId="{D8B87F5F-50B6-4F21-9202-A647364EEE5F}" srcOrd="2" destOrd="0" parTransId="{748F8EF5-53FE-4232-ABF1-EDCE4C120FE3}" sibTransId="{40BB7666-AAE4-44C1-AB52-50FCFB1ADED0}"/>
    <dgm:cxn modelId="{75B1C772-0DFE-4C33-8925-BEC055F6A9AF}" type="presOf" srcId="{5017298A-D89D-4D12-82BA-D0E9504A69BC}" destId="{ED5C79A1-4DE8-4EF0-AB5F-B0357F4297E1}" srcOrd="0" destOrd="0" presId="urn:microsoft.com/office/officeart/2005/8/layout/default"/>
    <dgm:cxn modelId="{0493E173-3F94-4372-ADDD-25EB3E968A28}" type="presOf" srcId="{D8B87F5F-50B6-4F21-9202-A647364EEE5F}" destId="{70EFFFED-A0F9-43CB-9F41-8BE0BF065C13}" srcOrd="0" destOrd="0" presId="urn:microsoft.com/office/officeart/2005/8/layout/default"/>
    <dgm:cxn modelId="{35D330A0-D9D0-4963-9427-0AB71D658C9A}" type="presOf" srcId="{802D2B4E-0744-43EB-9C64-1A2F366DF698}" destId="{DFA93A13-D296-4659-8E71-07D2EC4888A5}" srcOrd="0" destOrd="0" presId="urn:microsoft.com/office/officeart/2005/8/layout/default"/>
    <dgm:cxn modelId="{7A1474D6-0F16-486B-97E1-A91E833890FE}" type="presOf" srcId="{06F286E8-60F0-4DEA-A5F8-0003597782E5}" destId="{E0FA0D6A-E528-41DD-ADBC-1ED33245419A}" srcOrd="0" destOrd="0" presId="urn:microsoft.com/office/officeart/2005/8/layout/default"/>
    <dgm:cxn modelId="{11654F87-CCA8-424C-8F15-70DB74AA5C9E}" type="presParOf" srcId="{56538859-B0BD-4D34-BA01-1C89BF67EBD5}" destId="{ED5C79A1-4DE8-4EF0-AB5F-B0357F4297E1}" srcOrd="0" destOrd="0" presId="urn:microsoft.com/office/officeart/2005/8/layout/default"/>
    <dgm:cxn modelId="{A7F571CE-4511-43AD-A0A9-AE603858831B}" type="presParOf" srcId="{56538859-B0BD-4D34-BA01-1C89BF67EBD5}" destId="{6CD1542B-7204-48D0-8116-E432F8EF0966}" srcOrd="1" destOrd="0" presId="urn:microsoft.com/office/officeart/2005/8/layout/default"/>
    <dgm:cxn modelId="{839EA073-B5B8-42B3-A001-F72811FD41BE}" type="presParOf" srcId="{56538859-B0BD-4D34-BA01-1C89BF67EBD5}" destId="{E0FA0D6A-E528-41DD-ADBC-1ED33245419A}" srcOrd="2" destOrd="0" presId="urn:microsoft.com/office/officeart/2005/8/layout/default"/>
    <dgm:cxn modelId="{40957752-A7DF-4E4B-8A13-1574C2001859}" type="presParOf" srcId="{56538859-B0BD-4D34-BA01-1C89BF67EBD5}" destId="{E4625F3F-452B-444A-AAD1-F8B570173549}" srcOrd="3" destOrd="0" presId="urn:microsoft.com/office/officeart/2005/8/layout/default"/>
    <dgm:cxn modelId="{6A2D03C6-8E32-4287-B17F-28B9077E33A0}" type="presParOf" srcId="{56538859-B0BD-4D34-BA01-1C89BF67EBD5}" destId="{70EFFFED-A0F9-43CB-9F41-8BE0BF065C13}" srcOrd="4" destOrd="0" presId="urn:microsoft.com/office/officeart/2005/8/layout/default"/>
    <dgm:cxn modelId="{B14DBDE5-AD83-45B0-B81F-D95755CC4683}" type="presParOf" srcId="{56538859-B0BD-4D34-BA01-1C89BF67EBD5}" destId="{C28504F3-B3FE-416E-80BC-C88E772C3BAA}" srcOrd="5" destOrd="0" presId="urn:microsoft.com/office/officeart/2005/8/layout/default"/>
    <dgm:cxn modelId="{3843ADDE-4141-4CE1-AE49-BF3904FBD486}" type="presParOf" srcId="{56538859-B0BD-4D34-BA01-1C89BF67EBD5}" destId="{DFA93A13-D296-4659-8E71-07D2EC4888A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8D9F62-33DF-45B4-B107-2554A30D8B9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06F4FC2-92B0-435C-A899-0D52D0ACB250}">
      <dgm:prSet/>
      <dgm:spPr/>
      <dgm:t>
        <a:bodyPr/>
        <a:lstStyle/>
        <a:p>
          <a:r>
            <a:rPr lang="en-US"/>
            <a:t>- Removed duplicates using unique Airbnb IDs.</a:t>
          </a:r>
        </a:p>
      </dgm:t>
    </dgm:pt>
    <dgm:pt modelId="{961AA06F-B5D9-4CFF-A964-62982F135DE9}" type="parTrans" cxnId="{80149C86-B886-4090-AB42-8B2B5171DECE}">
      <dgm:prSet/>
      <dgm:spPr/>
      <dgm:t>
        <a:bodyPr/>
        <a:lstStyle/>
        <a:p>
          <a:endParaRPr lang="en-US"/>
        </a:p>
      </dgm:t>
    </dgm:pt>
    <dgm:pt modelId="{5CC739C8-9069-4351-A1CA-C548B4A5A88F}" type="sibTrans" cxnId="{80149C86-B886-4090-AB42-8B2B5171DECE}">
      <dgm:prSet/>
      <dgm:spPr/>
      <dgm:t>
        <a:bodyPr/>
        <a:lstStyle/>
        <a:p>
          <a:endParaRPr lang="en-US"/>
        </a:p>
      </dgm:t>
    </dgm:pt>
    <dgm:pt modelId="{BC62770B-E654-4ADC-8859-CB0F0374C18E}">
      <dgm:prSet/>
      <dgm:spPr/>
      <dgm:t>
        <a:bodyPr/>
        <a:lstStyle/>
        <a:p>
          <a:r>
            <a:rPr lang="en-US"/>
            <a:t>- Filtered outliers in price and availability columns using IQR.</a:t>
          </a:r>
        </a:p>
      </dgm:t>
    </dgm:pt>
    <dgm:pt modelId="{D6C9807D-172F-4D33-8D84-7B3C75B95FB8}" type="parTrans" cxnId="{0A9B75D6-2E53-4FE9-8FCF-35F5996C6522}">
      <dgm:prSet/>
      <dgm:spPr/>
      <dgm:t>
        <a:bodyPr/>
        <a:lstStyle/>
        <a:p>
          <a:endParaRPr lang="en-US"/>
        </a:p>
      </dgm:t>
    </dgm:pt>
    <dgm:pt modelId="{6C9EA9C8-0ED7-4649-BB05-C7CEF5F9868C}" type="sibTrans" cxnId="{0A9B75D6-2E53-4FE9-8FCF-35F5996C6522}">
      <dgm:prSet/>
      <dgm:spPr/>
      <dgm:t>
        <a:bodyPr/>
        <a:lstStyle/>
        <a:p>
          <a:endParaRPr lang="en-US"/>
        </a:p>
      </dgm:t>
    </dgm:pt>
    <dgm:pt modelId="{DEE08D1A-5DF2-431C-8BF0-8447E796E878}">
      <dgm:prSet/>
      <dgm:spPr/>
      <dgm:t>
        <a:bodyPr/>
        <a:lstStyle/>
        <a:p>
          <a:r>
            <a:rPr lang="en-US"/>
            <a:t>- Restricted valid ranges for latitude, longitude, and minimum nights.</a:t>
          </a:r>
        </a:p>
      </dgm:t>
    </dgm:pt>
    <dgm:pt modelId="{1072FCD6-6B12-4878-86C0-0779EEC6A450}" type="parTrans" cxnId="{B25FCDE4-56A4-4B7D-9400-460909C5CEAA}">
      <dgm:prSet/>
      <dgm:spPr/>
      <dgm:t>
        <a:bodyPr/>
        <a:lstStyle/>
        <a:p>
          <a:endParaRPr lang="en-US"/>
        </a:p>
      </dgm:t>
    </dgm:pt>
    <dgm:pt modelId="{1DE25763-6F4D-4F84-A473-46B1564B64DA}" type="sibTrans" cxnId="{B25FCDE4-56A4-4B7D-9400-460909C5CEAA}">
      <dgm:prSet/>
      <dgm:spPr/>
      <dgm:t>
        <a:bodyPr/>
        <a:lstStyle/>
        <a:p>
          <a:endParaRPr lang="en-US"/>
        </a:p>
      </dgm:t>
    </dgm:pt>
    <dgm:pt modelId="{59877BE0-C586-48B3-97AF-588F2425DA12}">
      <dgm:prSet/>
      <dgm:spPr/>
      <dgm:t>
        <a:bodyPr/>
        <a:lstStyle/>
        <a:p>
          <a:r>
            <a:rPr lang="en-US"/>
            <a:t>- Standardized string columns for better readability.</a:t>
          </a:r>
        </a:p>
      </dgm:t>
    </dgm:pt>
    <dgm:pt modelId="{D63D21C4-D82F-4457-9780-7477EC90CA17}" type="parTrans" cxnId="{3454F3A3-49FE-4ABD-90BF-48B453A48CC2}">
      <dgm:prSet/>
      <dgm:spPr/>
      <dgm:t>
        <a:bodyPr/>
        <a:lstStyle/>
        <a:p>
          <a:endParaRPr lang="en-US"/>
        </a:p>
      </dgm:t>
    </dgm:pt>
    <dgm:pt modelId="{407C1C6E-2514-413A-93BB-8B3057E82961}" type="sibTrans" cxnId="{3454F3A3-49FE-4ABD-90BF-48B453A48CC2}">
      <dgm:prSet/>
      <dgm:spPr/>
      <dgm:t>
        <a:bodyPr/>
        <a:lstStyle/>
        <a:p>
          <a:endParaRPr lang="en-US"/>
        </a:p>
      </dgm:t>
    </dgm:pt>
    <dgm:pt modelId="{54210696-F19B-4AEF-A8CC-A43B17BE0103}" type="pres">
      <dgm:prSet presAssocID="{6B8D9F62-33DF-45B4-B107-2554A30D8B96}" presName="outerComposite" presStyleCnt="0">
        <dgm:presLayoutVars>
          <dgm:chMax val="5"/>
          <dgm:dir/>
          <dgm:resizeHandles val="exact"/>
        </dgm:presLayoutVars>
      </dgm:prSet>
      <dgm:spPr/>
    </dgm:pt>
    <dgm:pt modelId="{2626D185-CF90-4503-82A0-86EDFA5D93E7}" type="pres">
      <dgm:prSet presAssocID="{6B8D9F62-33DF-45B4-B107-2554A30D8B96}" presName="dummyMaxCanvas" presStyleCnt="0">
        <dgm:presLayoutVars/>
      </dgm:prSet>
      <dgm:spPr/>
    </dgm:pt>
    <dgm:pt modelId="{70AE26D6-9E76-4197-8DFF-1EA8BFE96D90}" type="pres">
      <dgm:prSet presAssocID="{6B8D9F62-33DF-45B4-B107-2554A30D8B96}" presName="FourNodes_1" presStyleLbl="node1" presStyleIdx="0" presStyleCnt="4">
        <dgm:presLayoutVars>
          <dgm:bulletEnabled val="1"/>
        </dgm:presLayoutVars>
      </dgm:prSet>
      <dgm:spPr/>
    </dgm:pt>
    <dgm:pt modelId="{D83C4911-E208-44A6-A335-86D76C070293}" type="pres">
      <dgm:prSet presAssocID="{6B8D9F62-33DF-45B4-B107-2554A30D8B96}" presName="FourNodes_2" presStyleLbl="node1" presStyleIdx="1" presStyleCnt="4">
        <dgm:presLayoutVars>
          <dgm:bulletEnabled val="1"/>
        </dgm:presLayoutVars>
      </dgm:prSet>
      <dgm:spPr/>
    </dgm:pt>
    <dgm:pt modelId="{3C96D796-48D9-44D0-9492-795BE11418B3}" type="pres">
      <dgm:prSet presAssocID="{6B8D9F62-33DF-45B4-B107-2554A30D8B96}" presName="FourNodes_3" presStyleLbl="node1" presStyleIdx="2" presStyleCnt="4">
        <dgm:presLayoutVars>
          <dgm:bulletEnabled val="1"/>
        </dgm:presLayoutVars>
      </dgm:prSet>
      <dgm:spPr/>
    </dgm:pt>
    <dgm:pt modelId="{BAAB0F0F-6DC9-4E28-8E75-4306E5D0BE58}" type="pres">
      <dgm:prSet presAssocID="{6B8D9F62-33DF-45B4-B107-2554A30D8B96}" presName="FourNodes_4" presStyleLbl="node1" presStyleIdx="3" presStyleCnt="4">
        <dgm:presLayoutVars>
          <dgm:bulletEnabled val="1"/>
        </dgm:presLayoutVars>
      </dgm:prSet>
      <dgm:spPr/>
    </dgm:pt>
    <dgm:pt modelId="{B095F588-CE82-4C4C-B435-708F207CA81A}" type="pres">
      <dgm:prSet presAssocID="{6B8D9F62-33DF-45B4-B107-2554A30D8B96}" presName="FourConn_1-2" presStyleLbl="fgAccFollowNode1" presStyleIdx="0" presStyleCnt="3">
        <dgm:presLayoutVars>
          <dgm:bulletEnabled val="1"/>
        </dgm:presLayoutVars>
      </dgm:prSet>
      <dgm:spPr/>
    </dgm:pt>
    <dgm:pt modelId="{5FD3A2EB-FDBF-4E0E-9937-8771E146A8B1}" type="pres">
      <dgm:prSet presAssocID="{6B8D9F62-33DF-45B4-B107-2554A30D8B96}" presName="FourConn_2-3" presStyleLbl="fgAccFollowNode1" presStyleIdx="1" presStyleCnt="3">
        <dgm:presLayoutVars>
          <dgm:bulletEnabled val="1"/>
        </dgm:presLayoutVars>
      </dgm:prSet>
      <dgm:spPr/>
    </dgm:pt>
    <dgm:pt modelId="{B64C49F3-991E-4BDB-984C-D0C04FB2CFE0}" type="pres">
      <dgm:prSet presAssocID="{6B8D9F62-33DF-45B4-B107-2554A30D8B96}" presName="FourConn_3-4" presStyleLbl="fgAccFollowNode1" presStyleIdx="2" presStyleCnt="3">
        <dgm:presLayoutVars>
          <dgm:bulletEnabled val="1"/>
        </dgm:presLayoutVars>
      </dgm:prSet>
      <dgm:spPr/>
    </dgm:pt>
    <dgm:pt modelId="{1CFF7D7B-199E-4616-B770-9D67734C8BAB}" type="pres">
      <dgm:prSet presAssocID="{6B8D9F62-33DF-45B4-B107-2554A30D8B96}" presName="FourNodes_1_text" presStyleLbl="node1" presStyleIdx="3" presStyleCnt="4">
        <dgm:presLayoutVars>
          <dgm:bulletEnabled val="1"/>
        </dgm:presLayoutVars>
      </dgm:prSet>
      <dgm:spPr/>
    </dgm:pt>
    <dgm:pt modelId="{B8F677AE-AE25-4CDA-B747-914D4C43327D}" type="pres">
      <dgm:prSet presAssocID="{6B8D9F62-33DF-45B4-B107-2554A30D8B96}" presName="FourNodes_2_text" presStyleLbl="node1" presStyleIdx="3" presStyleCnt="4">
        <dgm:presLayoutVars>
          <dgm:bulletEnabled val="1"/>
        </dgm:presLayoutVars>
      </dgm:prSet>
      <dgm:spPr/>
    </dgm:pt>
    <dgm:pt modelId="{C57A214B-C464-4F80-8C5A-8E6E7FAF3F83}" type="pres">
      <dgm:prSet presAssocID="{6B8D9F62-33DF-45B4-B107-2554A30D8B96}" presName="FourNodes_3_text" presStyleLbl="node1" presStyleIdx="3" presStyleCnt="4">
        <dgm:presLayoutVars>
          <dgm:bulletEnabled val="1"/>
        </dgm:presLayoutVars>
      </dgm:prSet>
      <dgm:spPr/>
    </dgm:pt>
    <dgm:pt modelId="{4E6C5892-7A0C-4A70-818B-80D9190D3F94}" type="pres">
      <dgm:prSet presAssocID="{6B8D9F62-33DF-45B4-B107-2554A30D8B96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9DABF06-F24B-4942-82E0-A38562887A68}" type="presOf" srcId="{BC62770B-E654-4ADC-8859-CB0F0374C18E}" destId="{B8F677AE-AE25-4CDA-B747-914D4C43327D}" srcOrd="1" destOrd="0" presId="urn:microsoft.com/office/officeart/2005/8/layout/vProcess5"/>
    <dgm:cxn modelId="{B7E2792A-6ABD-4519-91E5-22AAD092CE05}" type="presOf" srcId="{BC62770B-E654-4ADC-8859-CB0F0374C18E}" destId="{D83C4911-E208-44A6-A335-86D76C070293}" srcOrd="0" destOrd="0" presId="urn:microsoft.com/office/officeart/2005/8/layout/vProcess5"/>
    <dgm:cxn modelId="{AF358456-21C6-4647-9AC6-588E4009F1A2}" type="presOf" srcId="{6C9EA9C8-0ED7-4649-BB05-C7CEF5F9868C}" destId="{5FD3A2EB-FDBF-4E0E-9937-8771E146A8B1}" srcOrd="0" destOrd="0" presId="urn:microsoft.com/office/officeart/2005/8/layout/vProcess5"/>
    <dgm:cxn modelId="{80149C86-B886-4090-AB42-8B2B5171DECE}" srcId="{6B8D9F62-33DF-45B4-B107-2554A30D8B96}" destId="{E06F4FC2-92B0-435C-A899-0D52D0ACB250}" srcOrd="0" destOrd="0" parTransId="{961AA06F-B5D9-4CFF-A964-62982F135DE9}" sibTransId="{5CC739C8-9069-4351-A1CA-C548B4A5A88F}"/>
    <dgm:cxn modelId="{F99A1F8B-88B7-47E4-B113-37FFEA9F1B50}" type="presOf" srcId="{DEE08D1A-5DF2-431C-8BF0-8447E796E878}" destId="{C57A214B-C464-4F80-8C5A-8E6E7FAF3F83}" srcOrd="1" destOrd="0" presId="urn:microsoft.com/office/officeart/2005/8/layout/vProcess5"/>
    <dgm:cxn modelId="{BDBE5F8C-74A7-412A-8532-82B80E45A373}" type="presOf" srcId="{1DE25763-6F4D-4F84-A473-46B1564B64DA}" destId="{B64C49F3-991E-4BDB-984C-D0C04FB2CFE0}" srcOrd="0" destOrd="0" presId="urn:microsoft.com/office/officeart/2005/8/layout/vProcess5"/>
    <dgm:cxn modelId="{3454F3A3-49FE-4ABD-90BF-48B453A48CC2}" srcId="{6B8D9F62-33DF-45B4-B107-2554A30D8B96}" destId="{59877BE0-C586-48B3-97AF-588F2425DA12}" srcOrd="3" destOrd="0" parTransId="{D63D21C4-D82F-4457-9780-7477EC90CA17}" sibTransId="{407C1C6E-2514-413A-93BB-8B3057E82961}"/>
    <dgm:cxn modelId="{237DEAAA-18D7-4242-B55F-6662155E2D4D}" type="presOf" srcId="{E06F4FC2-92B0-435C-A899-0D52D0ACB250}" destId="{70AE26D6-9E76-4197-8DFF-1EA8BFE96D90}" srcOrd="0" destOrd="0" presId="urn:microsoft.com/office/officeart/2005/8/layout/vProcess5"/>
    <dgm:cxn modelId="{692759CA-0F30-4687-94BB-8F250000BCC9}" type="presOf" srcId="{DEE08D1A-5DF2-431C-8BF0-8447E796E878}" destId="{3C96D796-48D9-44D0-9492-795BE11418B3}" srcOrd="0" destOrd="0" presId="urn:microsoft.com/office/officeart/2005/8/layout/vProcess5"/>
    <dgm:cxn modelId="{1A7401D3-9DCB-4A50-BA23-71948064DF7E}" type="presOf" srcId="{6B8D9F62-33DF-45B4-B107-2554A30D8B96}" destId="{54210696-F19B-4AEF-A8CC-A43B17BE0103}" srcOrd="0" destOrd="0" presId="urn:microsoft.com/office/officeart/2005/8/layout/vProcess5"/>
    <dgm:cxn modelId="{0A9B75D6-2E53-4FE9-8FCF-35F5996C6522}" srcId="{6B8D9F62-33DF-45B4-B107-2554A30D8B96}" destId="{BC62770B-E654-4ADC-8859-CB0F0374C18E}" srcOrd="1" destOrd="0" parTransId="{D6C9807D-172F-4D33-8D84-7B3C75B95FB8}" sibTransId="{6C9EA9C8-0ED7-4649-BB05-C7CEF5F9868C}"/>
    <dgm:cxn modelId="{8AB7D4E2-9655-43AB-BD52-0B33B022BDC8}" type="presOf" srcId="{5CC739C8-9069-4351-A1CA-C548B4A5A88F}" destId="{B095F588-CE82-4C4C-B435-708F207CA81A}" srcOrd="0" destOrd="0" presId="urn:microsoft.com/office/officeart/2005/8/layout/vProcess5"/>
    <dgm:cxn modelId="{B25FCDE4-56A4-4B7D-9400-460909C5CEAA}" srcId="{6B8D9F62-33DF-45B4-B107-2554A30D8B96}" destId="{DEE08D1A-5DF2-431C-8BF0-8447E796E878}" srcOrd="2" destOrd="0" parTransId="{1072FCD6-6B12-4878-86C0-0779EEC6A450}" sibTransId="{1DE25763-6F4D-4F84-A473-46B1564B64DA}"/>
    <dgm:cxn modelId="{087BAEF5-4AC7-4F42-A861-12DD4321E538}" type="presOf" srcId="{59877BE0-C586-48B3-97AF-588F2425DA12}" destId="{BAAB0F0F-6DC9-4E28-8E75-4306E5D0BE58}" srcOrd="0" destOrd="0" presId="urn:microsoft.com/office/officeart/2005/8/layout/vProcess5"/>
    <dgm:cxn modelId="{5E6801F7-8A11-4292-9528-63F01AD839F1}" type="presOf" srcId="{59877BE0-C586-48B3-97AF-588F2425DA12}" destId="{4E6C5892-7A0C-4A70-818B-80D9190D3F94}" srcOrd="1" destOrd="0" presId="urn:microsoft.com/office/officeart/2005/8/layout/vProcess5"/>
    <dgm:cxn modelId="{9CE557FB-9CC3-4113-9DF8-27B2BE44522D}" type="presOf" srcId="{E06F4FC2-92B0-435C-A899-0D52D0ACB250}" destId="{1CFF7D7B-199E-4616-B770-9D67734C8BAB}" srcOrd="1" destOrd="0" presId="urn:microsoft.com/office/officeart/2005/8/layout/vProcess5"/>
    <dgm:cxn modelId="{740A1958-B71D-45A3-AF69-B29BF8DB8079}" type="presParOf" srcId="{54210696-F19B-4AEF-A8CC-A43B17BE0103}" destId="{2626D185-CF90-4503-82A0-86EDFA5D93E7}" srcOrd="0" destOrd="0" presId="urn:microsoft.com/office/officeart/2005/8/layout/vProcess5"/>
    <dgm:cxn modelId="{E5A2D7ED-D5E4-479B-B628-19A3E482B971}" type="presParOf" srcId="{54210696-F19B-4AEF-A8CC-A43B17BE0103}" destId="{70AE26D6-9E76-4197-8DFF-1EA8BFE96D90}" srcOrd="1" destOrd="0" presId="urn:microsoft.com/office/officeart/2005/8/layout/vProcess5"/>
    <dgm:cxn modelId="{27E9B958-3BAB-4F43-9F07-CEC3E7D1DE27}" type="presParOf" srcId="{54210696-F19B-4AEF-A8CC-A43B17BE0103}" destId="{D83C4911-E208-44A6-A335-86D76C070293}" srcOrd="2" destOrd="0" presId="urn:microsoft.com/office/officeart/2005/8/layout/vProcess5"/>
    <dgm:cxn modelId="{45607E23-2A1C-495F-BF62-A99446BF7309}" type="presParOf" srcId="{54210696-F19B-4AEF-A8CC-A43B17BE0103}" destId="{3C96D796-48D9-44D0-9492-795BE11418B3}" srcOrd="3" destOrd="0" presId="urn:microsoft.com/office/officeart/2005/8/layout/vProcess5"/>
    <dgm:cxn modelId="{368E8FEE-CA3C-4443-9073-9EFFC317EB7F}" type="presParOf" srcId="{54210696-F19B-4AEF-A8CC-A43B17BE0103}" destId="{BAAB0F0F-6DC9-4E28-8E75-4306E5D0BE58}" srcOrd="4" destOrd="0" presId="urn:microsoft.com/office/officeart/2005/8/layout/vProcess5"/>
    <dgm:cxn modelId="{7C15A751-3AE3-463F-BB55-AC25214EDC60}" type="presParOf" srcId="{54210696-F19B-4AEF-A8CC-A43B17BE0103}" destId="{B095F588-CE82-4C4C-B435-708F207CA81A}" srcOrd="5" destOrd="0" presId="urn:microsoft.com/office/officeart/2005/8/layout/vProcess5"/>
    <dgm:cxn modelId="{C67489D9-A21B-4DF2-8243-A70BDC696911}" type="presParOf" srcId="{54210696-F19B-4AEF-A8CC-A43B17BE0103}" destId="{5FD3A2EB-FDBF-4E0E-9937-8771E146A8B1}" srcOrd="6" destOrd="0" presId="urn:microsoft.com/office/officeart/2005/8/layout/vProcess5"/>
    <dgm:cxn modelId="{02D7613F-B50F-4BAB-8993-B1F99D3652CF}" type="presParOf" srcId="{54210696-F19B-4AEF-A8CC-A43B17BE0103}" destId="{B64C49F3-991E-4BDB-984C-D0C04FB2CFE0}" srcOrd="7" destOrd="0" presId="urn:microsoft.com/office/officeart/2005/8/layout/vProcess5"/>
    <dgm:cxn modelId="{BD586009-1B35-4C3B-BCEE-A70014BE2417}" type="presParOf" srcId="{54210696-F19B-4AEF-A8CC-A43B17BE0103}" destId="{1CFF7D7B-199E-4616-B770-9D67734C8BAB}" srcOrd="8" destOrd="0" presId="urn:microsoft.com/office/officeart/2005/8/layout/vProcess5"/>
    <dgm:cxn modelId="{542CF2FA-6D46-4D53-A620-3B23DE8B06A6}" type="presParOf" srcId="{54210696-F19B-4AEF-A8CC-A43B17BE0103}" destId="{B8F677AE-AE25-4CDA-B747-914D4C43327D}" srcOrd="9" destOrd="0" presId="urn:microsoft.com/office/officeart/2005/8/layout/vProcess5"/>
    <dgm:cxn modelId="{700156E5-8E08-4A23-AB67-0F4B349D57DF}" type="presParOf" srcId="{54210696-F19B-4AEF-A8CC-A43B17BE0103}" destId="{C57A214B-C464-4F80-8C5A-8E6E7FAF3F83}" srcOrd="10" destOrd="0" presId="urn:microsoft.com/office/officeart/2005/8/layout/vProcess5"/>
    <dgm:cxn modelId="{4634E3AE-99DF-4C6C-AB87-D574570EE787}" type="presParOf" srcId="{54210696-F19B-4AEF-A8CC-A43B17BE0103}" destId="{4E6C5892-7A0C-4A70-818B-80D9190D3F9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CA12B5-1769-4946-B639-204AE35F7821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4753263-BA0B-4844-8122-9437492FC4C2}">
      <dgm:prSet/>
      <dgm:spPr/>
      <dgm:t>
        <a:bodyPr/>
        <a:lstStyle/>
        <a:p>
          <a:r>
            <a:rPr lang="en-US"/>
            <a:t>Objective: Generate meaningful insights through visual representations.</a:t>
          </a:r>
        </a:p>
      </dgm:t>
    </dgm:pt>
    <dgm:pt modelId="{5D3DD6C4-A2B1-4A75-B07A-21FFCA99EAD0}" type="parTrans" cxnId="{6A1A72E7-7AD6-4503-BC06-465A8CDB0960}">
      <dgm:prSet/>
      <dgm:spPr/>
      <dgm:t>
        <a:bodyPr/>
        <a:lstStyle/>
        <a:p>
          <a:endParaRPr lang="en-US"/>
        </a:p>
      </dgm:t>
    </dgm:pt>
    <dgm:pt modelId="{135612E8-E4B6-4310-9EEB-314644E532D2}" type="sibTrans" cxnId="{6A1A72E7-7AD6-4503-BC06-465A8CDB0960}">
      <dgm:prSet/>
      <dgm:spPr/>
      <dgm:t>
        <a:bodyPr/>
        <a:lstStyle/>
        <a:p>
          <a:endParaRPr lang="en-US"/>
        </a:p>
      </dgm:t>
    </dgm:pt>
    <dgm:pt modelId="{145EECBA-790E-4DDB-9A8D-5CB499423C17}">
      <dgm:prSet/>
      <dgm:spPr/>
      <dgm:t>
        <a:bodyPr/>
        <a:lstStyle/>
        <a:p>
          <a:r>
            <a:rPr lang="en-US"/>
            <a:t>Process:</a:t>
          </a:r>
        </a:p>
      </dgm:t>
    </dgm:pt>
    <dgm:pt modelId="{E3B95FD0-CD90-43BA-B314-3C52D9E65057}" type="parTrans" cxnId="{EE1790F4-03FD-46BF-A91C-B46FDB964D09}">
      <dgm:prSet/>
      <dgm:spPr/>
      <dgm:t>
        <a:bodyPr/>
        <a:lstStyle/>
        <a:p>
          <a:endParaRPr lang="en-US"/>
        </a:p>
      </dgm:t>
    </dgm:pt>
    <dgm:pt modelId="{83EF1C16-9977-44D1-BEA3-0766CDCAC8A0}" type="sibTrans" cxnId="{EE1790F4-03FD-46BF-A91C-B46FDB964D09}">
      <dgm:prSet/>
      <dgm:spPr/>
      <dgm:t>
        <a:bodyPr/>
        <a:lstStyle/>
        <a:p>
          <a:endParaRPr lang="en-US"/>
        </a:p>
      </dgm:t>
    </dgm:pt>
    <dgm:pt modelId="{47B9169D-43CC-47FC-B2DE-96E6BDDCC7AB}">
      <dgm:prSet/>
      <dgm:spPr/>
      <dgm:t>
        <a:bodyPr/>
        <a:lstStyle/>
        <a:p>
          <a:r>
            <a:rPr lang="en-US"/>
            <a:t>Used Matplotlib and Plotly for creating charts, such as scatter plots, box plots, and bar graphs.</a:t>
          </a:r>
        </a:p>
      </dgm:t>
    </dgm:pt>
    <dgm:pt modelId="{0FB68108-5B72-4D80-BC57-5FFBB55BCB13}" type="parTrans" cxnId="{3D9293C2-FEAC-48EB-B1DC-85F1E8E8A905}">
      <dgm:prSet/>
      <dgm:spPr/>
      <dgm:t>
        <a:bodyPr/>
        <a:lstStyle/>
        <a:p>
          <a:endParaRPr lang="en-US"/>
        </a:p>
      </dgm:t>
    </dgm:pt>
    <dgm:pt modelId="{8AC2CDC5-2800-4F0B-9E73-CC2F2EF201F8}" type="sibTrans" cxnId="{3D9293C2-FEAC-48EB-B1DC-85F1E8E8A905}">
      <dgm:prSet/>
      <dgm:spPr/>
      <dgm:t>
        <a:bodyPr/>
        <a:lstStyle/>
        <a:p>
          <a:endParaRPr lang="en-US"/>
        </a:p>
      </dgm:t>
    </dgm:pt>
    <dgm:pt modelId="{A04DF8C8-6DA0-4584-9621-E1F09F50F3BB}">
      <dgm:prSet/>
      <dgm:spPr/>
      <dgm:t>
        <a:bodyPr/>
        <a:lstStyle/>
        <a:p>
          <a:r>
            <a:rPr lang="en-US"/>
            <a:t>Highlighted patterns, such as room type distribution and price variations.</a:t>
          </a:r>
        </a:p>
      </dgm:t>
    </dgm:pt>
    <dgm:pt modelId="{124FDDDB-C6CF-4060-B560-4B8464A470F1}" type="parTrans" cxnId="{5CC20057-CCF0-4CBE-9606-11D59DC5E2E7}">
      <dgm:prSet/>
      <dgm:spPr/>
      <dgm:t>
        <a:bodyPr/>
        <a:lstStyle/>
        <a:p>
          <a:endParaRPr lang="en-US"/>
        </a:p>
      </dgm:t>
    </dgm:pt>
    <dgm:pt modelId="{62BE58F2-0BF5-417B-9539-2362BC55AFC5}" type="sibTrans" cxnId="{5CC20057-CCF0-4CBE-9606-11D59DC5E2E7}">
      <dgm:prSet/>
      <dgm:spPr/>
      <dgm:t>
        <a:bodyPr/>
        <a:lstStyle/>
        <a:p>
          <a:endParaRPr lang="en-US"/>
        </a:p>
      </dgm:t>
    </dgm:pt>
    <dgm:pt modelId="{88AA940F-DB6F-405E-8F86-543E3B27DC96}">
      <dgm:prSet/>
      <dgm:spPr/>
      <dgm:t>
        <a:bodyPr/>
        <a:lstStyle/>
        <a:p>
          <a:r>
            <a:rPr lang="en-US"/>
            <a:t>Exported visualizations for embedding into the web interface.</a:t>
          </a:r>
        </a:p>
      </dgm:t>
    </dgm:pt>
    <dgm:pt modelId="{EEA685BB-DA14-4B48-9DCB-38666B5BB70E}" type="parTrans" cxnId="{306AE488-C081-4F8C-9F83-6F6B32D310DA}">
      <dgm:prSet/>
      <dgm:spPr/>
      <dgm:t>
        <a:bodyPr/>
        <a:lstStyle/>
        <a:p>
          <a:endParaRPr lang="en-US"/>
        </a:p>
      </dgm:t>
    </dgm:pt>
    <dgm:pt modelId="{51056CE6-A3AA-4961-B946-658FABFB61C1}" type="sibTrans" cxnId="{306AE488-C081-4F8C-9F83-6F6B32D310DA}">
      <dgm:prSet/>
      <dgm:spPr/>
      <dgm:t>
        <a:bodyPr/>
        <a:lstStyle/>
        <a:p>
          <a:endParaRPr lang="en-US"/>
        </a:p>
      </dgm:t>
    </dgm:pt>
    <dgm:pt modelId="{2076514F-3209-4B92-92DB-6979462A325E}" type="pres">
      <dgm:prSet presAssocID="{69CA12B5-1769-4946-B639-204AE35F7821}" presName="Name0" presStyleCnt="0">
        <dgm:presLayoutVars>
          <dgm:dir/>
          <dgm:animLvl val="lvl"/>
          <dgm:resizeHandles val="exact"/>
        </dgm:presLayoutVars>
      </dgm:prSet>
      <dgm:spPr/>
    </dgm:pt>
    <dgm:pt modelId="{A4BC0D3E-D649-4674-BDCA-E22102D41253}" type="pres">
      <dgm:prSet presAssocID="{145EECBA-790E-4DDB-9A8D-5CB499423C17}" presName="boxAndChildren" presStyleCnt="0"/>
      <dgm:spPr/>
    </dgm:pt>
    <dgm:pt modelId="{8EEEAF29-338D-4BA8-9483-D04D8CBDF400}" type="pres">
      <dgm:prSet presAssocID="{145EECBA-790E-4DDB-9A8D-5CB499423C17}" presName="parentTextBox" presStyleLbl="node1" presStyleIdx="0" presStyleCnt="2"/>
      <dgm:spPr/>
    </dgm:pt>
    <dgm:pt modelId="{856036DC-7903-4905-9659-7D1705C7FC38}" type="pres">
      <dgm:prSet presAssocID="{145EECBA-790E-4DDB-9A8D-5CB499423C17}" presName="entireBox" presStyleLbl="node1" presStyleIdx="0" presStyleCnt="2"/>
      <dgm:spPr/>
    </dgm:pt>
    <dgm:pt modelId="{7283FFD2-0250-45D6-B1D4-5D3470650235}" type="pres">
      <dgm:prSet presAssocID="{145EECBA-790E-4DDB-9A8D-5CB499423C17}" presName="descendantBox" presStyleCnt="0"/>
      <dgm:spPr/>
    </dgm:pt>
    <dgm:pt modelId="{4D77AB91-EA07-4D20-ABE2-300A8FE5F44E}" type="pres">
      <dgm:prSet presAssocID="{47B9169D-43CC-47FC-B2DE-96E6BDDCC7AB}" presName="childTextBox" presStyleLbl="fgAccFollowNode1" presStyleIdx="0" presStyleCnt="3">
        <dgm:presLayoutVars>
          <dgm:bulletEnabled val="1"/>
        </dgm:presLayoutVars>
      </dgm:prSet>
      <dgm:spPr/>
    </dgm:pt>
    <dgm:pt modelId="{EDD3C496-9D49-422E-A680-FAD97F86C5AF}" type="pres">
      <dgm:prSet presAssocID="{A04DF8C8-6DA0-4584-9621-E1F09F50F3BB}" presName="childTextBox" presStyleLbl="fgAccFollowNode1" presStyleIdx="1" presStyleCnt="3">
        <dgm:presLayoutVars>
          <dgm:bulletEnabled val="1"/>
        </dgm:presLayoutVars>
      </dgm:prSet>
      <dgm:spPr/>
    </dgm:pt>
    <dgm:pt modelId="{96BC49C2-3380-4767-A238-1981A565133A}" type="pres">
      <dgm:prSet presAssocID="{88AA940F-DB6F-405E-8F86-543E3B27DC96}" presName="childTextBox" presStyleLbl="fgAccFollowNode1" presStyleIdx="2" presStyleCnt="3">
        <dgm:presLayoutVars>
          <dgm:bulletEnabled val="1"/>
        </dgm:presLayoutVars>
      </dgm:prSet>
      <dgm:spPr/>
    </dgm:pt>
    <dgm:pt modelId="{BC5FB34C-7EC3-42D6-BDE8-D66CBF14095C}" type="pres">
      <dgm:prSet presAssocID="{135612E8-E4B6-4310-9EEB-314644E532D2}" presName="sp" presStyleCnt="0"/>
      <dgm:spPr/>
    </dgm:pt>
    <dgm:pt modelId="{0BABBDC2-68A7-407F-A9CB-97E7B91DF278}" type="pres">
      <dgm:prSet presAssocID="{14753263-BA0B-4844-8122-9437492FC4C2}" presName="arrowAndChildren" presStyleCnt="0"/>
      <dgm:spPr/>
    </dgm:pt>
    <dgm:pt modelId="{B04C5BB3-9970-4459-AE17-57BF7D557846}" type="pres">
      <dgm:prSet presAssocID="{14753263-BA0B-4844-8122-9437492FC4C2}" presName="parentTextArrow" presStyleLbl="node1" presStyleIdx="1" presStyleCnt="2"/>
      <dgm:spPr/>
    </dgm:pt>
  </dgm:ptLst>
  <dgm:cxnLst>
    <dgm:cxn modelId="{6FC31C0C-8779-417C-98D0-D85B3217EA61}" type="presOf" srcId="{69CA12B5-1769-4946-B639-204AE35F7821}" destId="{2076514F-3209-4B92-92DB-6979462A325E}" srcOrd="0" destOrd="0" presId="urn:microsoft.com/office/officeart/2005/8/layout/process4"/>
    <dgm:cxn modelId="{18350647-E62F-4DE4-995E-779365569D58}" type="presOf" srcId="{145EECBA-790E-4DDB-9A8D-5CB499423C17}" destId="{8EEEAF29-338D-4BA8-9483-D04D8CBDF400}" srcOrd="0" destOrd="0" presId="urn:microsoft.com/office/officeart/2005/8/layout/process4"/>
    <dgm:cxn modelId="{79B91A51-0493-427E-8EF8-BA7AF2DE4E6B}" type="presOf" srcId="{145EECBA-790E-4DDB-9A8D-5CB499423C17}" destId="{856036DC-7903-4905-9659-7D1705C7FC38}" srcOrd="1" destOrd="0" presId="urn:microsoft.com/office/officeart/2005/8/layout/process4"/>
    <dgm:cxn modelId="{C5C5A951-194D-4F94-BCC5-A22B4DD7C4E9}" type="presOf" srcId="{A04DF8C8-6DA0-4584-9621-E1F09F50F3BB}" destId="{EDD3C496-9D49-422E-A680-FAD97F86C5AF}" srcOrd="0" destOrd="0" presId="urn:microsoft.com/office/officeart/2005/8/layout/process4"/>
    <dgm:cxn modelId="{E47E1174-F587-4E0C-BF0A-BA8D64A81160}" type="presOf" srcId="{88AA940F-DB6F-405E-8F86-543E3B27DC96}" destId="{96BC49C2-3380-4767-A238-1981A565133A}" srcOrd="0" destOrd="0" presId="urn:microsoft.com/office/officeart/2005/8/layout/process4"/>
    <dgm:cxn modelId="{5CC20057-CCF0-4CBE-9606-11D59DC5E2E7}" srcId="{145EECBA-790E-4DDB-9A8D-5CB499423C17}" destId="{A04DF8C8-6DA0-4584-9621-E1F09F50F3BB}" srcOrd="1" destOrd="0" parTransId="{124FDDDB-C6CF-4060-B560-4B8464A470F1}" sibTransId="{62BE58F2-0BF5-417B-9539-2362BC55AFC5}"/>
    <dgm:cxn modelId="{306AE488-C081-4F8C-9F83-6F6B32D310DA}" srcId="{145EECBA-790E-4DDB-9A8D-5CB499423C17}" destId="{88AA940F-DB6F-405E-8F86-543E3B27DC96}" srcOrd="2" destOrd="0" parTransId="{EEA685BB-DA14-4B48-9DCB-38666B5BB70E}" sibTransId="{51056CE6-A3AA-4961-B946-658FABFB61C1}"/>
    <dgm:cxn modelId="{FB7D8B8C-7A1B-4BD5-AF43-D5DCDDCA2956}" type="presOf" srcId="{14753263-BA0B-4844-8122-9437492FC4C2}" destId="{B04C5BB3-9970-4459-AE17-57BF7D557846}" srcOrd="0" destOrd="0" presId="urn:microsoft.com/office/officeart/2005/8/layout/process4"/>
    <dgm:cxn modelId="{3D9293C2-FEAC-48EB-B1DC-85F1E8E8A905}" srcId="{145EECBA-790E-4DDB-9A8D-5CB499423C17}" destId="{47B9169D-43CC-47FC-B2DE-96E6BDDCC7AB}" srcOrd="0" destOrd="0" parTransId="{0FB68108-5B72-4D80-BC57-5FFBB55BCB13}" sibTransId="{8AC2CDC5-2800-4F0B-9E73-CC2F2EF201F8}"/>
    <dgm:cxn modelId="{6A1A72E7-7AD6-4503-BC06-465A8CDB0960}" srcId="{69CA12B5-1769-4946-B639-204AE35F7821}" destId="{14753263-BA0B-4844-8122-9437492FC4C2}" srcOrd="0" destOrd="0" parTransId="{5D3DD6C4-A2B1-4A75-B07A-21FFCA99EAD0}" sibTransId="{135612E8-E4B6-4310-9EEB-314644E532D2}"/>
    <dgm:cxn modelId="{EE1790F4-03FD-46BF-A91C-B46FDB964D09}" srcId="{69CA12B5-1769-4946-B639-204AE35F7821}" destId="{145EECBA-790E-4DDB-9A8D-5CB499423C17}" srcOrd="1" destOrd="0" parTransId="{E3B95FD0-CD90-43BA-B314-3C52D9E65057}" sibTransId="{83EF1C16-9977-44D1-BEA3-0766CDCAC8A0}"/>
    <dgm:cxn modelId="{977D9FF5-A08C-4E29-ABDF-865BB9CD3F3E}" type="presOf" srcId="{47B9169D-43CC-47FC-B2DE-96E6BDDCC7AB}" destId="{4D77AB91-EA07-4D20-ABE2-300A8FE5F44E}" srcOrd="0" destOrd="0" presId="urn:microsoft.com/office/officeart/2005/8/layout/process4"/>
    <dgm:cxn modelId="{36F9BF4A-BDE6-47E0-94D9-66B6618ADEF6}" type="presParOf" srcId="{2076514F-3209-4B92-92DB-6979462A325E}" destId="{A4BC0D3E-D649-4674-BDCA-E22102D41253}" srcOrd="0" destOrd="0" presId="urn:microsoft.com/office/officeart/2005/8/layout/process4"/>
    <dgm:cxn modelId="{3AC397EF-42F9-451E-89DC-98AC5AE50993}" type="presParOf" srcId="{A4BC0D3E-D649-4674-BDCA-E22102D41253}" destId="{8EEEAF29-338D-4BA8-9483-D04D8CBDF400}" srcOrd="0" destOrd="0" presId="urn:microsoft.com/office/officeart/2005/8/layout/process4"/>
    <dgm:cxn modelId="{D66146F5-D68A-4E9F-81E5-67E3B7CC59E7}" type="presParOf" srcId="{A4BC0D3E-D649-4674-BDCA-E22102D41253}" destId="{856036DC-7903-4905-9659-7D1705C7FC38}" srcOrd="1" destOrd="0" presId="urn:microsoft.com/office/officeart/2005/8/layout/process4"/>
    <dgm:cxn modelId="{A60C4E07-3A9B-4C30-B9BF-F8CA3E80A895}" type="presParOf" srcId="{A4BC0D3E-D649-4674-BDCA-E22102D41253}" destId="{7283FFD2-0250-45D6-B1D4-5D3470650235}" srcOrd="2" destOrd="0" presId="urn:microsoft.com/office/officeart/2005/8/layout/process4"/>
    <dgm:cxn modelId="{F4A8BA7F-7FC7-47CC-A487-12B7318847C8}" type="presParOf" srcId="{7283FFD2-0250-45D6-B1D4-5D3470650235}" destId="{4D77AB91-EA07-4D20-ABE2-300A8FE5F44E}" srcOrd="0" destOrd="0" presId="urn:microsoft.com/office/officeart/2005/8/layout/process4"/>
    <dgm:cxn modelId="{A9EF28BA-D893-497B-B5FA-9D51F1F8965D}" type="presParOf" srcId="{7283FFD2-0250-45D6-B1D4-5D3470650235}" destId="{EDD3C496-9D49-422E-A680-FAD97F86C5AF}" srcOrd="1" destOrd="0" presId="urn:microsoft.com/office/officeart/2005/8/layout/process4"/>
    <dgm:cxn modelId="{4B9BCB94-E2BB-439F-A994-26CED755C089}" type="presParOf" srcId="{7283FFD2-0250-45D6-B1D4-5D3470650235}" destId="{96BC49C2-3380-4767-A238-1981A565133A}" srcOrd="2" destOrd="0" presId="urn:microsoft.com/office/officeart/2005/8/layout/process4"/>
    <dgm:cxn modelId="{962BB529-9B81-4606-BDF4-3743ED668C34}" type="presParOf" srcId="{2076514F-3209-4B92-92DB-6979462A325E}" destId="{BC5FB34C-7EC3-42D6-BDE8-D66CBF14095C}" srcOrd="1" destOrd="0" presId="urn:microsoft.com/office/officeart/2005/8/layout/process4"/>
    <dgm:cxn modelId="{D33EAFD5-D4B6-47C0-919A-2615F5785FC3}" type="presParOf" srcId="{2076514F-3209-4B92-92DB-6979462A325E}" destId="{0BABBDC2-68A7-407F-A9CB-97E7B91DF278}" srcOrd="2" destOrd="0" presId="urn:microsoft.com/office/officeart/2005/8/layout/process4"/>
    <dgm:cxn modelId="{0E78DB65-2B0B-4511-91BD-16C644D48E7E}" type="presParOf" srcId="{0BABBDC2-68A7-407F-A9CB-97E7B91DF278}" destId="{B04C5BB3-9970-4459-AE17-57BF7D55784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FA20BE-9359-4C51-8CD4-15C47AC7FDA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83E2DDA-7365-4FCA-A370-9369E57B32AC}">
      <dgm:prSet/>
      <dgm:spPr/>
      <dgm:t>
        <a:bodyPr/>
        <a:lstStyle/>
        <a:p>
          <a:r>
            <a:rPr lang="en-US"/>
            <a:t>Handling missing values and outliers during data cleaning.</a:t>
          </a:r>
        </a:p>
      </dgm:t>
    </dgm:pt>
    <dgm:pt modelId="{7B689F59-C754-4222-9FE6-38CFA100B174}" type="parTrans" cxnId="{3288B198-D05F-4D65-A0AC-13D78C0835C3}">
      <dgm:prSet/>
      <dgm:spPr/>
      <dgm:t>
        <a:bodyPr/>
        <a:lstStyle/>
        <a:p>
          <a:endParaRPr lang="en-US"/>
        </a:p>
      </dgm:t>
    </dgm:pt>
    <dgm:pt modelId="{238CD13C-6367-48BD-9F2F-7A84812D30EA}" type="sibTrans" cxnId="{3288B198-D05F-4D65-A0AC-13D78C0835C3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A434857-E40A-4D30-B8AF-9AE723B0362E}">
      <dgm:prSet/>
      <dgm:spPr/>
      <dgm:t>
        <a:bodyPr/>
        <a:lstStyle/>
        <a:p>
          <a:r>
            <a:rPr lang="en-US"/>
            <a:t>Integrating multiple interactive charts into a cohesive visualization.</a:t>
          </a:r>
        </a:p>
      </dgm:t>
    </dgm:pt>
    <dgm:pt modelId="{321DE9AB-73A6-492C-888B-C51FFC965949}" type="parTrans" cxnId="{889BA194-6D9D-4617-9730-71910A6E950E}">
      <dgm:prSet/>
      <dgm:spPr/>
      <dgm:t>
        <a:bodyPr/>
        <a:lstStyle/>
        <a:p>
          <a:endParaRPr lang="en-US"/>
        </a:p>
      </dgm:t>
    </dgm:pt>
    <dgm:pt modelId="{A45F92B5-FDEC-4945-8E37-7A8C0878ED38}" type="sibTrans" cxnId="{889BA194-6D9D-4617-9730-71910A6E950E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00AD2BE-B673-4871-BA03-95299345F896}">
      <dgm:prSet/>
      <dgm:spPr/>
      <dgm:t>
        <a:bodyPr/>
        <a:lstStyle/>
        <a:p>
          <a:r>
            <a:rPr lang="en-US"/>
            <a:t>Ensuring accurate and meaningful insights from complex data.</a:t>
          </a:r>
        </a:p>
      </dgm:t>
    </dgm:pt>
    <dgm:pt modelId="{0DF03425-A027-41C5-9867-3F43662DB0D7}" type="parTrans" cxnId="{B5C49FAE-9CC6-448A-8EA2-20D354829999}">
      <dgm:prSet/>
      <dgm:spPr/>
      <dgm:t>
        <a:bodyPr/>
        <a:lstStyle/>
        <a:p>
          <a:endParaRPr lang="en-US"/>
        </a:p>
      </dgm:t>
    </dgm:pt>
    <dgm:pt modelId="{5E4E7E22-F2C0-4247-B6CE-76F7B5E53297}" type="sibTrans" cxnId="{B5C49FAE-9CC6-448A-8EA2-20D354829999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3832446-4535-4F89-82E1-A828B80A1DB1}" type="pres">
      <dgm:prSet presAssocID="{03FA20BE-9359-4C51-8CD4-15C47AC7FDAA}" presName="Name0" presStyleCnt="0">
        <dgm:presLayoutVars>
          <dgm:animLvl val="lvl"/>
          <dgm:resizeHandles val="exact"/>
        </dgm:presLayoutVars>
      </dgm:prSet>
      <dgm:spPr/>
    </dgm:pt>
    <dgm:pt modelId="{2EAAC9DB-90E4-4F0F-AB35-2686AE6EEAD0}" type="pres">
      <dgm:prSet presAssocID="{C83E2DDA-7365-4FCA-A370-9369E57B32AC}" presName="compositeNode" presStyleCnt="0">
        <dgm:presLayoutVars>
          <dgm:bulletEnabled val="1"/>
        </dgm:presLayoutVars>
      </dgm:prSet>
      <dgm:spPr/>
    </dgm:pt>
    <dgm:pt modelId="{D92386C1-C7D6-444F-B01F-2A83EE207319}" type="pres">
      <dgm:prSet presAssocID="{C83E2DDA-7365-4FCA-A370-9369E57B32AC}" presName="bgRect" presStyleLbl="alignNode1" presStyleIdx="0" presStyleCnt="3"/>
      <dgm:spPr/>
    </dgm:pt>
    <dgm:pt modelId="{DC435671-A8BE-457D-BF42-B64B1D8A81CC}" type="pres">
      <dgm:prSet presAssocID="{238CD13C-6367-48BD-9F2F-7A84812D30EA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38735D6-A37D-4AF6-8A38-74F40DC10ACB}" type="pres">
      <dgm:prSet presAssocID="{C83E2DDA-7365-4FCA-A370-9369E57B32AC}" presName="nodeRect" presStyleLbl="alignNode1" presStyleIdx="0" presStyleCnt="3">
        <dgm:presLayoutVars>
          <dgm:bulletEnabled val="1"/>
        </dgm:presLayoutVars>
      </dgm:prSet>
      <dgm:spPr/>
    </dgm:pt>
    <dgm:pt modelId="{CC1BA411-1557-4D7C-84E9-237554CBB943}" type="pres">
      <dgm:prSet presAssocID="{238CD13C-6367-48BD-9F2F-7A84812D30EA}" presName="sibTrans" presStyleCnt="0"/>
      <dgm:spPr/>
    </dgm:pt>
    <dgm:pt modelId="{880E90C9-580B-4E5F-8860-79B7418642B1}" type="pres">
      <dgm:prSet presAssocID="{6A434857-E40A-4D30-B8AF-9AE723B0362E}" presName="compositeNode" presStyleCnt="0">
        <dgm:presLayoutVars>
          <dgm:bulletEnabled val="1"/>
        </dgm:presLayoutVars>
      </dgm:prSet>
      <dgm:spPr/>
    </dgm:pt>
    <dgm:pt modelId="{32C48ECE-FB0C-4EF9-B14E-3181C3D8D7E6}" type="pres">
      <dgm:prSet presAssocID="{6A434857-E40A-4D30-B8AF-9AE723B0362E}" presName="bgRect" presStyleLbl="alignNode1" presStyleIdx="1" presStyleCnt="3"/>
      <dgm:spPr/>
    </dgm:pt>
    <dgm:pt modelId="{B38AF638-6650-4F81-BE29-0B0937FB274A}" type="pres">
      <dgm:prSet presAssocID="{A45F92B5-FDEC-4945-8E37-7A8C0878ED38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13059AF-892D-409A-A5FC-6E65A1CD44FE}" type="pres">
      <dgm:prSet presAssocID="{6A434857-E40A-4D30-B8AF-9AE723B0362E}" presName="nodeRect" presStyleLbl="alignNode1" presStyleIdx="1" presStyleCnt="3">
        <dgm:presLayoutVars>
          <dgm:bulletEnabled val="1"/>
        </dgm:presLayoutVars>
      </dgm:prSet>
      <dgm:spPr/>
    </dgm:pt>
    <dgm:pt modelId="{DC64AE2A-DB75-4494-90E1-D09ADE6E4F28}" type="pres">
      <dgm:prSet presAssocID="{A45F92B5-FDEC-4945-8E37-7A8C0878ED38}" presName="sibTrans" presStyleCnt="0"/>
      <dgm:spPr/>
    </dgm:pt>
    <dgm:pt modelId="{B4F88DAD-D332-4CF9-AF6F-77B29661A53B}" type="pres">
      <dgm:prSet presAssocID="{600AD2BE-B673-4871-BA03-95299345F896}" presName="compositeNode" presStyleCnt="0">
        <dgm:presLayoutVars>
          <dgm:bulletEnabled val="1"/>
        </dgm:presLayoutVars>
      </dgm:prSet>
      <dgm:spPr/>
    </dgm:pt>
    <dgm:pt modelId="{410D8192-2DEE-4269-B7B4-C93DD3244B59}" type="pres">
      <dgm:prSet presAssocID="{600AD2BE-B673-4871-BA03-95299345F896}" presName="bgRect" presStyleLbl="alignNode1" presStyleIdx="2" presStyleCnt="3"/>
      <dgm:spPr/>
    </dgm:pt>
    <dgm:pt modelId="{88F6473B-028B-4532-8301-189FA373A71B}" type="pres">
      <dgm:prSet presAssocID="{5E4E7E22-F2C0-4247-B6CE-76F7B5E53297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1729F96B-9325-43C7-91DD-AA1F093B5550}" type="pres">
      <dgm:prSet presAssocID="{600AD2BE-B673-4871-BA03-95299345F896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8313F2B-33BD-483B-9BAE-B40F3308D67A}" type="presOf" srcId="{600AD2BE-B673-4871-BA03-95299345F896}" destId="{410D8192-2DEE-4269-B7B4-C93DD3244B59}" srcOrd="0" destOrd="0" presId="urn:microsoft.com/office/officeart/2016/7/layout/LinearBlockProcessNumbered"/>
    <dgm:cxn modelId="{6E27DD33-88F8-45CB-B92A-C9E9CB610956}" type="presOf" srcId="{03FA20BE-9359-4C51-8CD4-15C47AC7FDAA}" destId="{33832446-4535-4F89-82E1-A828B80A1DB1}" srcOrd="0" destOrd="0" presId="urn:microsoft.com/office/officeart/2016/7/layout/LinearBlockProcessNumbered"/>
    <dgm:cxn modelId="{23C2EA33-64E7-4BEC-B8CD-656E9453BD1B}" type="presOf" srcId="{A45F92B5-FDEC-4945-8E37-7A8C0878ED38}" destId="{B38AF638-6650-4F81-BE29-0B0937FB274A}" srcOrd="0" destOrd="0" presId="urn:microsoft.com/office/officeart/2016/7/layout/LinearBlockProcessNumbered"/>
    <dgm:cxn modelId="{FF2EDE44-8F3B-49D4-8324-861B8C96CE2A}" type="presOf" srcId="{238CD13C-6367-48BD-9F2F-7A84812D30EA}" destId="{DC435671-A8BE-457D-BF42-B64B1D8A81CC}" srcOrd="0" destOrd="0" presId="urn:microsoft.com/office/officeart/2016/7/layout/LinearBlockProcessNumbered"/>
    <dgm:cxn modelId="{EFFA1548-8546-4348-AD61-1CD49F69CCBD}" type="presOf" srcId="{6A434857-E40A-4D30-B8AF-9AE723B0362E}" destId="{32C48ECE-FB0C-4EF9-B14E-3181C3D8D7E6}" srcOrd="0" destOrd="0" presId="urn:microsoft.com/office/officeart/2016/7/layout/LinearBlockProcessNumbered"/>
    <dgm:cxn modelId="{0C001C55-0B6B-41C9-A320-D5FD561D94FD}" type="presOf" srcId="{600AD2BE-B673-4871-BA03-95299345F896}" destId="{1729F96B-9325-43C7-91DD-AA1F093B5550}" srcOrd="1" destOrd="0" presId="urn:microsoft.com/office/officeart/2016/7/layout/LinearBlockProcessNumbered"/>
    <dgm:cxn modelId="{9E8E187B-C763-4BD4-AA3F-A71D042D577E}" type="presOf" srcId="{C83E2DDA-7365-4FCA-A370-9369E57B32AC}" destId="{038735D6-A37D-4AF6-8A38-74F40DC10ACB}" srcOrd="1" destOrd="0" presId="urn:microsoft.com/office/officeart/2016/7/layout/LinearBlockProcessNumbered"/>
    <dgm:cxn modelId="{7289B387-8B5D-4138-A3EA-872F006FFBB1}" type="presOf" srcId="{5E4E7E22-F2C0-4247-B6CE-76F7B5E53297}" destId="{88F6473B-028B-4532-8301-189FA373A71B}" srcOrd="0" destOrd="0" presId="urn:microsoft.com/office/officeart/2016/7/layout/LinearBlockProcessNumbered"/>
    <dgm:cxn modelId="{A0AD8C92-02DD-4442-B3D8-9BAF546DA391}" type="presOf" srcId="{6A434857-E40A-4D30-B8AF-9AE723B0362E}" destId="{913059AF-892D-409A-A5FC-6E65A1CD44FE}" srcOrd="1" destOrd="0" presId="urn:microsoft.com/office/officeart/2016/7/layout/LinearBlockProcessNumbered"/>
    <dgm:cxn modelId="{889BA194-6D9D-4617-9730-71910A6E950E}" srcId="{03FA20BE-9359-4C51-8CD4-15C47AC7FDAA}" destId="{6A434857-E40A-4D30-B8AF-9AE723B0362E}" srcOrd="1" destOrd="0" parTransId="{321DE9AB-73A6-492C-888B-C51FFC965949}" sibTransId="{A45F92B5-FDEC-4945-8E37-7A8C0878ED38}"/>
    <dgm:cxn modelId="{3288B198-D05F-4D65-A0AC-13D78C0835C3}" srcId="{03FA20BE-9359-4C51-8CD4-15C47AC7FDAA}" destId="{C83E2DDA-7365-4FCA-A370-9369E57B32AC}" srcOrd="0" destOrd="0" parTransId="{7B689F59-C754-4222-9FE6-38CFA100B174}" sibTransId="{238CD13C-6367-48BD-9F2F-7A84812D30EA}"/>
    <dgm:cxn modelId="{B5C49FAE-9CC6-448A-8EA2-20D354829999}" srcId="{03FA20BE-9359-4C51-8CD4-15C47AC7FDAA}" destId="{600AD2BE-B673-4871-BA03-95299345F896}" srcOrd="2" destOrd="0" parTransId="{0DF03425-A027-41C5-9867-3F43662DB0D7}" sibTransId="{5E4E7E22-F2C0-4247-B6CE-76F7B5E53297}"/>
    <dgm:cxn modelId="{1F7391CE-96E7-406C-871C-BE9DBB41F4BE}" type="presOf" srcId="{C83E2DDA-7365-4FCA-A370-9369E57B32AC}" destId="{D92386C1-C7D6-444F-B01F-2A83EE207319}" srcOrd="0" destOrd="0" presId="urn:microsoft.com/office/officeart/2016/7/layout/LinearBlockProcessNumbered"/>
    <dgm:cxn modelId="{B57F525F-7242-4664-B17B-3005F12FF4AE}" type="presParOf" srcId="{33832446-4535-4F89-82E1-A828B80A1DB1}" destId="{2EAAC9DB-90E4-4F0F-AB35-2686AE6EEAD0}" srcOrd="0" destOrd="0" presId="urn:microsoft.com/office/officeart/2016/7/layout/LinearBlockProcessNumbered"/>
    <dgm:cxn modelId="{4269877F-6CF3-4C1A-8F02-0ABF9A249BFB}" type="presParOf" srcId="{2EAAC9DB-90E4-4F0F-AB35-2686AE6EEAD0}" destId="{D92386C1-C7D6-444F-B01F-2A83EE207319}" srcOrd="0" destOrd="0" presId="urn:microsoft.com/office/officeart/2016/7/layout/LinearBlockProcessNumbered"/>
    <dgm:cxn modelId="{EFDD1767-B319-47AF-8EF0-B437DB28BACD}" type="presParOf" srcId="{2EAAC9DB-90E4-4F0F-AB35-2686AE6EEAD0}" destId="{DC435671-A8BE-457D-BF42-B64B1D8A81CC}" srcOrd="1" destOrd="0" presId="urn:microsoft.com/office/officeart/2016/7/layout/LinearBlockProcessNumbered"/>
    <dgm:cxn modelId="{AB013EC9-EE37-4C82-989B-D31CBF3847CD}" type="presParOf" srcId="{2EAAC9DB-90E4-4F0F-AB35-2686AE6EEAD0}" destId="{038735D6-A37D-4AF6-8A38-74F40DC10ACB}" srcOrd="2" destOrd="0" presId="urn:microsoft.com/office/officeart/2016/7/layout/LinearBlockProcessNumbered"/>
    <dgm:cxn modelId="{E25295D2-E50C-42E5-8556-8D184B976913}" type="presParOf" srcId="{33832446-4535-4F89-82E1-A828B80A1DB1}" destId="{CC1BA411-1557-4D7C-84E9-237554CBB943}" srcOrd="1" destOrd="0" presId="urn:microsoft.com/office/officeart/2016/7/layout/LinearBlockProcessNumbered"/>
    <dgm:cxn modelId="{9452A42E-52CA-4DA0-8EEF-840725D4DA4B}" type="presParOf" srcId="{33832446-4535-4F89-82E1-A828B80A1DB1}" destId="{880E90C9-580B-4E5F-8860-79B7418642B1}" srcOrd="2" destOrd="0" presId="urn:microsoft.com/office/officeart/2016/7/layout/LinearBlockProcessNumbered"/>
    <dgm:cxn modelId="{1865105C-46EE-4E4D-A2E3-8CA49D11BA04}" type="presParOf" srcId="{880E90C9-580B-4E5F-8860-79B7418642B1}" destId="{32C48ECE-FB0C-4EF9-B14E-3181C3D8D7E6}" srcOrd="0" destOrd="0" presId="urn:microsoft.com/office/officeart/2016/7/layout/LinearBlockProcessNumbered"/>
    <dgm:cxn modelId="{3BADAA4A-3485-4D5E-B5C7-65504C5C0DBC}" type="presParOf" srcId="{880E90C9-580B-4E5F-8860-79B7418642B1}" destId="{B38AF638-6650-4F81-BE29-0B0937FB274A}" srcOrd="1" destOrd="0" presId="urn:microsoft.com/office/officeart/2016/7/layout/LinearBlockProcessNumbered"/>
    <dgm:cxn modelId="{B8A4140C-EB02-43FD-9C0A-D0AA0C232C5D}" type="presParOf" srcId="{880E90C9-580B-4E5F-8860-79B7418642B1}" destId="{913059AF-892D-409A-A5FC-6E65A1CD44FE}" srcOrd="2" destOrd="0" presId="urn:microsoft.com/office/officeart/2016/7/layout/LinearBlockProcessNumbered"/>
    <dgm:cxn modelId="{B3ABA68A-0839-4936-8DBF-A6E4A6D5E715}" type="presParOf" srcId="{33832446-4535-4F89-82E1-A828B80A1DB1}" destId="{DC64AE2A-DB75-4494-90E1-D09ADE6E4F28}" srcOrd="3" destOrd="0" presId="urn:microsoft.com/office/officeart/2016/7/layout/LinearBlockProcessNumbered"/>
    <dgm:cxn modelId="{2C3A5F79-BB07-4E4B-A196-481B704A5DF9}" type="presParOf" srcId="{33832446-4535-4F89-82E1-A828B80A1DB1}" destId="{B4F88DAD-D332-4CF9-AF6F-77B29661A53B}" srcOrd="4" destOrd="0" presId="urn:microsoft.com/office/officeart/2016/7/layout/LinearBlockProcessNumbered"/>
    <dgm:cxn modelId="{17B01FE2-A0B1-43E5-9900-C23A09C89DF2}" type="presParOf" srcId="{B4F88DAD-D332-4CF9-AF6F-77B29661A53B}" destId="{410D8192-2DEE-4269-B7B4-C93DD3244B59}" srcOrd="0" destOrd="0" presId="urn:microsoft.com/office/officeart/2016/7/layout/LinearBlockProcessNumbered"/>
    <dgm:cxn modelId="{F94A0B19-D083-493A-92C6-F9D67F4D851F}" type="presParOf" srcId="{B4F88DAD-D332-4CF9-AF6F-77B29661A53B}" destId="{88F6473B-028B-4532-8301-189FA373A71B}" srcOrd="1" destOrd="0" presId="urn:microsoft.com/office/officeart/2016/7/layout/LinearBlockProcessNumbered"/>
    <dgm:cxn modelId="{5D3CAD9B-3DED-4C9E-88FF-5943CDFAF568}" type="presParOf" srcId="{B4F88DAD-D332-4CF9-AF6F-77B29661A53B}" destId="{1729F96B-9325-43C7-91DD-AA1F093B555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B12CB64-AA29-40BD-B0A6-F769BA5AEEF1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87FA78-A1C2-4EE7-8A9D-B8F74C896080}">
      <dgm:prSet/>
      <dgm:spPr/>
      <dgm:t>
        <a:bodyPr/>
        <a:lstStyle/>
        <a:p>
          <a:r>
            <a:rPr lang="en-US"/>
            <a:t>The project effectively leveraged AWS and Python to perform comprehensive exploratory data analysis, uncovering key insights into Airbnb pricing, availability, and room type trends across New York City.</a:t>
          </a:r>
        </a:p>
      </dgm:t>
    </dgm:pt>
    <dgm:pt modelId="{936A71A8-2A43-4601-8476-67DB9C548B30}" type="parTrans" cxnId="{986561B4-DE73-42B9-B9EE-555380373BFB}">
      <dgm:prSet/>
      <dgm:spPr/>
      <dgm:t>
        <a:bodyPr/>
        <a:lstStyle/>
        <a:p>
          <a:endParaRPr lang="en-US"/>
        </a:p>
      </dgm:t>
    </dgm:pt>
    <dgm:pt modelId="{3E3C7519-6A89-4E05-B02A-91685CA67F37}" type="sibTrans" cxnId="{986561B4-DE73-42B9-B9EE-555380373BFB}">
      <dgm:prSet/>
      <dgm:spPr/>
      <dgm:t>
        <a:bodyPr/>
        <a:lstStyle/>
        <a:p>
          <a:endParaRPr lang="en-US"/>
        </a:p>
      </dgm:t>
    </dgm:pt>
    <dgm:pt modelId="{CBB4EA21-F583-4DFE-8FF8-8A8C4014EC23}">
      <dgm:prSet/>
      <dgm:spPr/>
      <dgm:t>
        <a:bodyPr/>
        <a:lstStyle/>
        <a:p>
          <a:r>
            <a:rPr lang="en-US" dirty="0"/>
            <a:t>An interactive visualization platform was deployed using Flask, making the analysis accessible and user-friendly while addressing challenges like data cleaning and outlier management.</a:t>
          </a:r>
        </a:p>
      </dgm:t>
    </dgm:pt>
    <dgm:pt modelId="{0F157109-9815-46FB-AA2C-262627F16262}" type="parTrans" cxnId="{03797272-6652-42A3-9942-175DA55DAE94}">
      <dgm:prSet/>
      <dgm:spPr/>
      <dgm:t>
        <a:bodyPr/>
        <a:lstStyle/>
        <a:p>
          <a:endParaRPr lang="en-US"/>
        </a:p>
      </dgm:t>
    </dgm:pt>
    <dgm:pt modelId="{A9397831-3858-4F3A-B03C-9FFE2D8C5AE0}" type="sibTrans" cxnId="{03797272-6652-42A3-9942-175DA55DAE94}">
      <dgm:prSet/>
      <dgm:spPr/>
      <dgm:t>
        <a:bodyPr/>
        <a:lstStyle/>
        <a:p>
          <a:endParaRPr lang="en-US"/>
        </a:p>
      </dgm:t>
    </dgm:pt>
    <dgm:pt modelId="{25670C86-94F6-4CBC-876E-1BC7213585F1}" type="pres">
      <dgm:prSet presAssocID="{AB12CB64-AA29-40BD-B0A6-F769BA5AEEF1}" presName="diagram" presStyleCnt="0">
        <dgm:presLayoutVars>
          <dgm:dir/>
          <dgm:resizeHandles val="exact"/>
        </dgm:presLayoutVars>
      </dgm:prSet>
      <dgm:spPr/>
    </dgm:pt>
    <dgm:pt modelId="{55A3FFB9-DF83-4CA4-BF68-7BD39E49E5C9}" type="pres">
      <dgm:prSet presAssocID="{E287FA78-A1C2-4EE7-8A9D-B8F74C896080}" presName="node" presStyleLbl="node1" presStyleIdx="0" presStyleCnt="2">
        <dgm:presLayoutVars>
          <dgm:bulletEnabled val="1"/>
        </dgm:presLayoutVars>
      </dgm:prSet>
      <dgm:spPr/>
    </dgm:pt>
    <dgm:pt modelId="{6AE5B7A4-6BE0-48D7-93EF-793DDF7880EF}" type="pres">
      <dgm:prSet presAssocID="{3E3C7519-6A89-4E05-B02A-91685CA67F37}" presName="sibTrans" presStyleCnt="0"/>
      <dgm:spPr/>
    </dgm:pt>
    <dgm:pt modelId="{4D4B2E98-BE4E-4BEE-89E0-D83D92732A53}" type="pres">
      <dgm:prSet presAssocID="{CBB4EA21-F583-4DFE-8FF8-8A8C4014EC2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86814B-9DCB-4739-88B5-D3E5095EEEEA}" type="presOf" srcId="{CBB4EA21-F583-4DFE-8FF8-8A8C4014EC23}" destId="{4D4B2E98-BE4E-4BEE-89E0-D83D92732A53}" srcOrd="0" destOrd="0" presId="urn:microsoft.com/office/officeart/2005/8/layout/default"/>
    <dgm:cxn modelId="{03797272-6652-42A3-9942-175DA55DAE94}" srcId="{AB12CB64-AA29-40BD-B0A6-F769BA5AEEF1}" destId="{CBB4EA21-F583-4DFE-8FF8-8A8C4014EC23}" srcOrd="1" destOrd="0" parTransId="{0F157109-9815-46FB-AA2C-262627F16262}" sibTransId="{A9397831-3858-4F3A-B03C-9FFE2D8C5AE0}"/>
    <dgm:cxn modelId="{986561B4-DE73-42B9-B9EE-555380373BFB}" srcId="{AB12CB64-AA29-40BD-B0A6-F769BA5AEEF1}" destId="{E287FA78-A1C2-4EE7-8A9D-B8F74C896080}" srcOrd="0" destOrd="0" parTransId="{936A71A8-2A43-4601-8476-67DB9C548B30}" sibTransId="{3E3C7519-6A89-4E05-B02A-91685CA67F37}"/>
    <dgm:cxn modelId="{36B3F2C3-59BF-4843-8692-B8EBC419C87C}" type="presOf" srcId="{E287FA78-A1C2-4EE7-8A9D-B8F74C896080}" destId="{55A3FFB9-DF83-4CA4-BF68-7BD39E49E5C9}" srcOrd="0" destOrd="0" presId="urn:microsoft.com/office/officeart/2005/8/layout/default"/>
    <dgm:cxn modelId="{35E0BFE4-609D-4F7E-AD04-3F23B7D4698A}" type="presOf" srcId="{AB12CB64-AA29-40BD-B0A6-F769BA5AEEF1}" destId="{25670C86-94F6-4CBC-876E-1BC7213585F1}" srcOrd="0" destOrd="0" presId="urn:microsoft.com/office/officeart/2005/8/layout/default"/>
    <dgm:cxn modelId="{DC7DD757-D180-4C77-9BD7-E8DF546E8778}" type="presParOf" srcId="{25670C86-94F6-4CBC-876E-1BC7213585F1}" destId="{55A3FFB9-DF83-4CA4-BF68-7BD39E49E5C9}" srcOrd="0" destOrd="0" presId="urn:microsoft.com/office/officeart/2005/8/layout/default"/>
    <dgm:cxn modelId="{7D7CCC2B-05CC-4C55-BC84-BDF0890B7BDD}" type="presParOf" srcId="{25670C86-94F6-4CBC-876E-1BC7213585F1}" destId="{6AE5B7A4-6BE0-48D7-93EF-793DDF7880EF}" srcOrd="1" destOrd="0" presId="urn:microsoft.com/office/officeart/2005/8/layout/default"/>
    <dgm:cxn modelId="{1C72584E-5421-48CD-B735-449243545DA7}" type="presParOf" srcId="{25670C86-94F6-4CBC-876E-1BC7213585F1}" destId="{4D4B2E98-BE4E-4BEE-89E0-D83D92732A5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EABA4-62E1-49BF-A6FB-0604512D0CF3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27004-EDB4-4B79-A1DB-FED8062A3247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Contains 48,895 rows and 16 columns detailing Airbnb listings in New York City from 2019.</a:t>
          </a:r>
        </a:p>
      </dsp:txBody>
      <dsp:txXfrm>
        <a:off x="78583" y="2435142"/>
        <a:ext cx="2399612" cy="720000"/>
      </dsp:txXfrm>
    </dsp:sp>
    <dsp:sp modelId="{03D7A147-FE67-4107-A6C2-8D99E4986219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E2942-CB30-4CA7-B6BC-BA468FB3556C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Key information includes host details, neighborhood, room type, price, and availability.</a:t>
          </a:r>
        </a:p>
      </dsp:txBody>
      <dsp:txXfrm>
        <a:off x="2898129" y="2435142"/>
        <a:ext cx="2399612" cy="720000"/>
      </dsp:txXfrm>
    </dsp:sp>
    <dsp:sp modelId="{103BA239-8313-4B0E-8AA1-B0EDFED882F5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79EC80-4927-4BC0-8C3D-EC10DBDCFBCE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Stored in an Amazon RDS instance for efficient access and analysis.</a:t>
          </a:r>
        </a:p>
      </dsp:txBody>
      <dsp:txXfrm>
        <a:off x="5717674" y="2435142"/>
        <a:ext cx="23996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C79A1-4DE8-4EF0-AB5F-B0357F4297E1}">
      <dsp:nvSpPr>
        <dsp:cNvPr id="0" name=""/>
        <dsp:cNvSpPr/>
      </dsp:nvSpPr>
      <dsp:spPr>
        <a:xfrm>
          <a:off x="1118728" y="431"/>
          <a:ext cx="2837340" cy="17024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1. Data Fetching: Accessed via SQL query from RDS.</a:t>
          </a:r>
        </a:p>
      </dsp:txBody>
      <dsp:txXfrm>
        <a:off x="1118728" y="431"/>
        <a:ext cx="2837340" cy="1702404"/>
      </dsp:txXfrm>
    </dsp:sp>
    <dsp:sp modelId="{E0FA0D6A-E528-41DD-ADBC-1ED33245419A}">
      <dsp:nvSpPr>
        <dsp:cNvPr id="0" name=""/>
        <dsp:cNvSpPr/>
      </dsp:nvSpPr>
      <dsp:spPr>
        <a:xfrm>
          <a:off x="4239802" y="431"/>
          <a:ext cx="2837340" cy="1702404"/>
        </a:xfrm>
        <a:prstGeom prst="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 Data Cleaning: Handled outliers, missing values, and duplicate records.</a:t>
          </a:r>
        </a:p>
      </dsp:txBody>
      <dsp:txXfrm>
        <a:off x="4239802" y="431"/>
        <a:ext cx="2837340" cy="1702404"/>
      </dsp:txXfrm>
    </dsp:sp>
    <dsp:sp modelId="{70EFFFED-A0F9-43CB-9F41-8BE0BF065C13}">
      <dsp:nvSpPr>
        <dsp:cNvPr id="0" name=""/>
        <dsp:cNvSpPr/>
      </dsp:nvSpPr>
      <dsp:spPr>
        <a:xfrm>
          <a:off x="1118728" y="1986569"/>
          <a:ext cx="2837340" cy="1702404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3. Visualization: Generated insightful plots using Matplotlib and </a:t>
          </a:r>
          <a:r>
            <a:rPr lang="en-US" sz="2300" kern="1200" dirty="0" err="1"/>
            <a:t>Plotly</a:t>
          </a:r>
          <a:r>
            <a:rPr lang="en-US" sz="2300" kern="1200" dirty="0"/>
            <a:t>.</a:t>
          </a:r>
        </a:p>
      </dsp:txBody>
      <dsp:txXfrm>
        <a:off x="1118728" y="1986569"/>
        <a:ext cx="2837340" cy="1702404"/>
      </dsp:txXfrm>
    </dsp:sp>
    <dsp:sp modelId="{DFA93A13-D296-4659-8E71-07D2EC4888A5}">
      <dsp:nvSpPr>
        <dsp:cNvPr id="0" name=""/>
        <dsp:cNvSpPr/>
      </dsp:nvSpPr>
      <dsp:spPr>
        <a:xfrm>
          <a:off x="4239802" y="1986569"/>
          <a:ext cx="2837340" cy="1702404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4. Deployment: Deployed visualizations using Flask and AWS EC2.</a:t>
          </a:r>
        </a:p>
      </dsp:txBody>
      <dsp:txXfrm>
        <a:off x="4239802" y="1986569"/>
        <a:ext cx="2837340" cy="17024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E26D6-9E76-4197-8DFF-1EA8BFE96D90}">
      <dsp:nvSpPr>
        <dsp:cNvPr id="0" name=""/>
        <dsp:cNvSpPr/>
      </dsp:nvSpPr>
      <dsp:spPr>
        <a:xfrm>
          <a:off x="0" y="0"/>
          <a:ext cx="6556696" cy="8116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Removed duplicates using unique Airbnb IDs.</a:t>
          </a:r>
        </a:p>
      </dsp:txBody>
      <dsp:txXfrm>
        <a:off x="23773" y="23773"/>
        <a:ext cx="5612256" cy="764123"/>
      </dsp:txXfrm>
    </dsp:sp>
    <dsp:sp modelId="{D83C4911-E208-44A6-A335-86D76C070293}">
      <dsp:nvSpPr>
        <dsp:cNvPr id="0" name=""/>
        <dsp:cNvSpPr/>
      </dsp:nvSpPr>
      <dsp:spPr>
        <a:xfrm>
          <a:off x="549123" y="959245"/>
          <a:ext cx="6556696" cy="811669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Filtered outliers in price and availability columns using IQR.</a:t>
          </a:r>
        </a:p>
      </dsp:txBody>
      <dsp:txXfrm>
        <a:off x="572896" y="983018"/>
        <a:ext cx="5432442" cy="764123"/>
      </dsp:txXfrm>
    </dsp:sp>
    <dsp:sp modelId="{3C96D796-48D9-44D0-9492-795BE11418B3}">
      <dsp:nvSpPr>
        <dsp:cNvPr id="0" name=""/>
        <dsp:cNvSpPr/>
      </dsp:nvSpPr>
      <dsp:spPr>
        <a:xfrm>
          <a:off x="1090050" y="1918490"/>
          <a:ext cx="6556696" cy="811669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Restricted valid ranges for latitude, longitude, and minimum nights.</a:t>
          </a:r>
        </a:p>
      </dsp:txBody>
      <dsp:txXfrm>
        <a:off x="1113823" y="1942263"/>
        <a:ext cx="5440638" cy="764123"/>
      </dsp:txXfrm>
    </dsp:sp>
    <dsp:sp modelId="{BAAB0F0F-6DC9-4E28-8E75-4306E5D0BE58}">
      <dsp:nvSpPr>
        <dsp:cNvPr id="0" name=""/>
        <dsp:cNvSpPr/>
      </dsp:nvSpPr>
      <dsp:spPr>
        <a:xfrm>
          <a:off x="1639174" y="2877735"/>
          <a:ext cx="6556696" cy="811669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- Standardized string columns for better readability.</a:t>
          </a:r>
        </a:p>
      </dsp:txBody>
      <dsp:txXfrm>
        <a:off x="1662947" y="2901508"/>
        <a:ext cx="5432442" cy="764123"/>
      </dsp:txXfrm>
    </dsp:sp>
    <dsp:sp modelId="{B095F588-CE82-4C4C-B435-708F207CA81A}">
      <dsp:nvSpPr>
        <dsp:cNvPr id="0" name=""/>
        <dsp:cNvSpPr/>
      </dsp:nvSpPr>
      <dsp:spPr>
        <a:xfrm>
          <a:off x="6029111" y="62166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147817" y="621664"/>
        <a:ext cx="290172" cy="397007"/>
      </dsp:txXfrm>
    </dsp:sp>
    <dsp:sp modelId="{5FD3A2EB-FDBF-4E0E-9937-8771E146A8B1}">
      <dsp:nvSpPr>
        <dsp:cNvPr id="0" name=""/>
        <dsp:cNvSpPr/>
      </dsp:nvSpPr>
      <dsp:spPr>
        <a:xfrm>
          <a:off x="6578235" y="1580910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696941" y="1580910"/>
        <a:ext cx="290172" cy="397007"/>
      </dsp:txXfrm>
    </dsp:sp>
    <dsp:sp modelId="{B64C49F3-991E-4BDB-984C-D0C04FB2CFE0}">
      <dsp:nvSpPr>
        <dsp:cNvPr id="0" name=""/>
        <dsp:cNvSpPr/>
      </dsp:nvSpPr>
      <dsp:spPr>
        <a:xfrm>
          <a:off x="7119162" y="2540155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7237868" y="2540155"/>
        <a:ext cx="290172" cy="3970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036DC-7903-4905-9659-7D1705C7FC38}">
      <dsp:nvSpPr>
        <dsp:cNvPr id="0" name=""/>
        <dsp:cNvSpPr/>
      </dsp:nvSpPr>
      <dsp:spPr>
        <a:xfrm>
          <a:off x="0" y="2530579"/>
          <a:ext cx="8195871" cy="16603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Process:</a:t>
          </a:r>
        </a:p>
      </dsp:txBody>
      <dsp:txXfrm>
        <a:off x="0" y="2530579"/>
        <a:ext cx="8195871" cy="896580"/>
      </dsp:txXfrm>
    </dsp:sp>
    <dsp:sp modelId="{4D77AB91-EA07-4D20-ABE2-300A8FE5F44E}">
      <dsp:nvSpPr>
        <dsp:cNvPr id="0" name=""/>
        <dsp:cNvSpPr/>
      </dsp:nvSpPr>
      <dsp:spPr>
        <a:xfrm>
          <a:off x="4001" y="3393953"/>
          <a:ext cx="2729289" cy="76375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Used Matplotlib and Plotly for creating charts, such as scatter plots, box plots, and bar graphs.</a:t>
          </a:r>
        </a:p>
      </dsp:txBody>
      <dsp:txXfrm>
        <a:off x="4001" y="3393953"/>
        <a:ext cx="2729289" cy="763753"/>
      </dsp:txXfrm>
    </dsp:sp>
    <dsp:sp modelId="{EDD3C496-9D49-422E-A680-FAD97F86C5AF}">
      <dsp:nvSpPr>
        <dsp:cNvPr id="0" name=""/>
        <dsp:cNvSpPr/>
      </dsp:nvSpPr>
      <dsp:spPr>
        <a:xfrm>
          <a:off x="2733290" y="3393953"/>
          <a:ext cx="2729289" cy="763753"/>
        </a:xfrm>
        <a:prstGeom prst="rect">
          <a:avLst/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Highlighted patterns, such as room type distribution and price variations.</a:t>
          </a:r>
        </a:p>
      </dsp:txBody>
      <dsp:txXfrm>
        <a:off x="2733290" y="3393953"/>
        <a:ext cx="2729289" cy="763753"/>
      </dsp:txXfrm>
    </dsp:sp>
    <dsp:sp modelId="{96BC49C2-3380-4767-A238-1981A565133A}">
      <dsp:nvSpPr>
        <dsp:cNvPr id="0" name=""/>
        <dsp:cNvSpPr/>
      </dsp:nvSpPr>
      <dsp:spPr>
        <a:xfrm>
          <a:off x="5462580" y="3393953"/>
          <a:ext cx="2729289" cy="763753"/>
        </a:xfrm>
        <a:prstGeom prst="rect">
          <a:avLst/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Exported visualizations for embedding into the web interface.</a:t>
          </a:r>
        </a:p>
      </dsp:txBody>
      <dsp:txXfrm>
        <a:off x="5462580" y="3393953"/>
        <a:ext cx="2729289" cy="763753"/>
      </dsp:txXfrm>
    </dsp:sp>
    <dsp:sp modelId="{B04C5BB3-9970-4459-AE17-57BF7D557846}">
      <dsp:nvSpPr>
        <dsp:cNvPr id="0" name=""/>
        <dsp:cNvSpPr/>
      </dsp:nvSpPr>
      <dsp:spPr>
        <a:xfrm rot="10800000">
          <a:off x="0" y="1890"/>
          <a:ext cx="8195871" cy="2553594"/>
        </a:xfrm>
        <a:prstGeom prst="upArrowCallou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Objective: Generate meaningful insights through visual representations.</a:t>
          </a:r>
        </a:p>
      </dsp:txBody>
      <dsp:txXfrm rot="10800000">
        <a:off x="0" y="1890"/>
        <a:ext cx="8195871" cy="16592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386C1-C7D6-444F-B01F-2A83EE207319}">
      <dsp:nvSpPr>
        <dsp:cNvPr id="0" name=""/>
        <dsp:cNvSpPr/>
      </dsp:nvSpPr>
      <dsp:spPr>
        <a:xfrm>
          <a:off x="640" y="288767"/>
          <a:ext cx="2593224" cy="311186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0" rIns="25615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Handling missing values and outliers during data cleaning.</a:t>
          </a:r>
        </a:p>
      </dsp:txBody>
      <dsp:txXfrm>
        <a:off x="640" y="1533515"/>
        <a:ext cx="2593224" cy="1867121"/>
      </dsp:txXfrm>
    </dsp:sp>
    <dsp:sp modelId="{DC435671-A8BE-457D-BF42-B64B1D8A81CC}">
      <dsp:nvSpPr>
        <dsp:cNvPr id="0" name=""/>
        <dsp:cNvSpPr/>
      </dsp:nvSpPr>
      <dsp:spPr>
        <a:xfrm>
          <a:off x="640" y="288767"/>
          <a:ext cx="2593224" cy="12447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165100" rIns="256153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01</a:t>
          </a:r>
        </a:p>
      </dsp:txBody>
      <dsp:txXfrm>
        <a:off x="640" y="288767"/>
        <a:ext cx="2593224" cy="1244747"/>
      </dsp:txXfrm>
    </dsp:sp>
    <dsp:sp modelId="{32C48ECE-FB0C-4EF9-B14E-3181C3D8D7E6}">
      <dsp:nvSpPr>
        <dsp:cNvPr id="0" name=""/>
        <dsp:cNvSpPr/>
      </dsp:nvSpPr>
      <dsp:spPr>
        <a:xfrm>
          <a:off x="2801323" y="288767"/>
          <a:ext cx="2593224" cy="3111869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0" rIns="25615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Integrating multiple interactive charts into a cohesive visualization.</a:t>
          </a:r>
        </a:p>
      </dsp:txBody>
      <dsp:txXfrm>
        <a:off x="2801323" y="1533515"/>
        <a:ext cx="2593224" cy="1867121"/>
      </dsp:txXfrm>
    </dsp:sp>
    <dsp:sp modelId="{B38AF638-6650-4F81-BE29-0B0937FB274A}">
      <dsp:nvSpPr>
        <dsp:cNvPr id="0" name=""/>
        <dsp:cNvSpPr/>
      </dsp:nvSpPr>
      <dsp:spPr>
        <a:xfrm>
          <a:off x="2801323" y="288767"/>
          <a:ext cx="2593224" cy="12447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165100" rIns="256153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02</a:t>
          </a:r>
        </a:p>
      </dsp:txBody>
      <dsp:txXfrm>
        <a:off x="2801323" y="288767"/>
        <a:ext cx="2593224" cy="1244747"/>
      </dsp:txXfrm>
    </dsp:sp>
    <dsp:sp modelId="{410D8192-2DEE-4269-B7B4-C93DD3244B59}">
      <dsp:nvSpPr>
        <dsp:cNvPr id="0" name=""/>
        <dsp:cNvSpPr/>
      </dsp:nvSpPr>
      <dsp:spPr>
        <a:xfrm>
          <a:off x="5602005" y="288767"/>
          <a:ext cx="2593224" cy="3111869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0" rIns="256153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Ensuring accurate and meaningful insights from complex data.</a:t>
          </a:r>
        </a:p>
      </dsp:txBody>
      <dsp:txXfrm>
        <a:off x="5602005" y="1533515"/>
        <a:ext cx="2593224" cy="1867121"/>
      </dsp:txXfrm>
    </dsp:sp>
    <dsp:sp modelId="{88F6473B-028B-4532-8301-189FA373A71B}">
      <dsp:nvSpPr>
        <dsp:cNvPr id="0" name=""/>
        <dsp:cNvSpPr/>
      </dsp:nvSpPr>
      <dsp:spPr>
        <a:xfrm>
          <a:off x="5602005" y="288767"/>
          <a:ext cx="2593224" cy="124474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153" tIns="165100" rIns="256153" bIns="16510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03</a:t>
          </a:r>
        </a:p>
      </dsp:txBody>
      <dsp:txXfrm>
        <a:off x="5602005" y="288767"/>
        <a:ext cx="2593224" cy="12447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3FFB9-DF83-4CA4-BF68-7BD39E49E5C9}">
      <dsp:nvSpPr>
        <dsp:cNvPr id="0" name=""/>
        <dsp:cNvSpPr/>
      </dsp:nvSpPr>
      <dsp:spPr>
        <a:xfrm>
          <a:off x="1000" y="674149"/>
          <a:ext cx="3901842" cy="2341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project effectively leveraged AWS and Python to perform comprehensive exploratory data analysis, uncovering key insights into Airbnb pricing, availability, and room type trends across New York City.</a:t>
          </a:r>
        </a:p>
      </dsp:txBody>
      <dsp:txXfrm>
        <a:off x="1000" y="674149"/>
        <a:ext cx="3901842" cy="2341105"/>
      </dsp:txXfrm>
    </dsp:sp>
    <dsp:sp modelId="{4D4B2E98-BE4E-4BEE-89E0-D83D92732A53}">
      <dsp:nvSpPr>
        <dsp:cNvPr id="0" name=""/>
        <dsp:cNvSpPr/>
      </dsp:nvSpPr>
      <dsp:spPr>
        <a:xfrm>
          <a:off x="4293027" y="674149"/>
          <a:ext cx="3901842" cy="2341105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 interactive visualization platform was deployed using Flask, making the analysis accessible and user-friendly while addressing challenges like data cleaning and outlier management.</a:t>
          </a:r>
        </a:p>
      </dsp:txBody>
      <dsp:txXfrm>
        <a:off x="4293027" y="674149"/>
        <a:ext cx="3901842" cy="2341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36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om with a large window overlooking a body of water&#10;&#10;Description automatically generated">
            <a:extLst>
              <a:ext uri="{FF2B5EF4-FFF2-40B4-BE49-F238E27FC236}">
                <a16:creationId xmlns:a16="http://schemas.microsoft.com/office/drawing/2014/main" id="{4E226853-350B-1FB3-2856-6FAEFB09E6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843681BE-0229-1362-B2AA-82FA5883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060" y="2612200"/>
            <a:ext cx="4673994" cy="147433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F09395-BCBA-ECC3-41D4-1AFC47E5F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4707" y="5019189"/>
            <a:ext cx="141433" cy="1414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8D375E-8A45-CF6F-7542-4342F6D5F72E}"/>
              </a:ext>
            </a:extLst>
          </p:cNvPr>
          <p:cNvSpPr txBox="1"/>
          <p:nvPr/>
        </p:nvSpPr>
        <p:spPr>
          <a:xfrm>
            <a:off x="4733058" y="3896591"/>
            <a:ext cx="235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Data Analysis Project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7F70AC-1047-ECEC-3F26-068DC0A9826C}"/>
              </a:ext>
            </a:extLst>
          </p:cNvPr>
          <p:cNvSpPr>
            <a:spLocks/>
          </p:cNvSpPr>
          <p:nvPr/>
        </p:nvSpPr>
        <p:spPr>
          <a:xfrm>
            <a:off x="2127860" y="4617310"/>
            <a:ext cx="6157521" cy="56997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90500" dist="381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 comprehensive exploratory data analysis project deployed using AWS</a:t>
            </a:r>
          </a:p>
          <a:p>
            <a:pPr algn="ctr"/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E104FD9-5330-B2A6-1211-3AEC1D743A50}"/>
              </a:ext>
            </a:extLst>
          </p:cNvPr>
          <p:cNvSpPr/>
          <p:nvPr/>
        </p:nvSpPr>
        <p:spPr>
          <a:xfrm>
            <a:off x="7811851" y="4686467"/>
            <a:ext cx="444130" cy="449008"/>
          </a:xfrm>
          <a:prstGeom prst="roundRect">
            <a:avLst>
              <a:gd name="adj" fmla="val 50000"/>
            </a:avLst>
          </a:prstGeom>
          <a:solidFill>
            <a:srgbClr val="FF5A5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E77CFEA-BB61-9DC0-E650-862F7ABF0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9628" y="4816683"/>
            <a:ext cx="188577" cy="1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13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87" y="499397"/>
            <a:ext cx="4447066" cy="1640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Scatter Plot of Price vs. Availability by Room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607BD-B562-F0AA-496E-1DC2733A54C3}"/>
              </a:ext>
            </a:extLst>
          </p:cNvPr>
          <p:cNvSpPr txBox="1"/>
          <p:nvPr/>
        </p:nvSpPr>
        <p:spPr>
          <a:xfrm>
            <a:off x="862287" y="2423821"/>
            <a:ext cx="4447067" cy="351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Entire homes/apartments are predominantly found at higher price points with variable availability.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Private and shared rooms show more affordable pricing and moderate to high availability throughout the year.</a:t>
            </a:r>
          </a:p>
        </p:txBody>
      </p:sp>
      <p:pic>
        <p:nvPicPr>
          <p:cNvPr id="5" name="Picture 4" descr="WhatsApp Image 2024-12-03 at 8.40.08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129" y="2475100"/>
            <a:ext cx="2823882" cy="18002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87" y="499397"/>
            <a:ext cx="4447066" cy="16401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Most Common Room Types in Each Neighborhood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DB8748-25CD-D9D5-911C-407B6DB71397}"/>
              </a:ext>
            </a:extLst>
          </p:cNvPr>
          <p:cNvSpPr txBox="1"/>
          <p:nvPr/>
        </p:nvSpPr>
        <p:spPr>
          <a:xfrm>
            <a:off x="862287" y="2423821"/>
            <a:ext cx="4447067" cy="3519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Brooklyn and Manhattan dominate with a high prevalence of entire homes/apartments and private rooms.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Shared rooms are significantly fewer in number, reflecting lower demand or supply in all boroughs.</a:t>
            </a:r>
          </a:p>
        </p:txBody>
      </p:sp>
      <p:pic>
        <p:nvPicPr>
          <p:cNvPr id="3" name="Picture 2" descr="WhatsApp Image 2024-12-03 at 8.40.09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129" y="2510398"/>
            <a:ext cx="2823882" cy="17296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280160"/>
          </a:xfrm>
        </p:spPr>
        <p:txBody>
          <a:bodyPr anchor="ctr">
            <a:normAutofit/>
          </a:bodyPr>
          <a:lstStyle/>
          <a:p>
            <a:r>
              <a:rPr lang="en-CA" sz="3500" dirty="0">
                <a:solidFill>
                  <a:srgbClr val="FFFFFF"/>
                </a:solidFill>
              </a:rPr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278DF-0D24-66C2-2632-8BF0A67B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742" y="2644877"/>
            <a:ext cx="7851058" cy="3481286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US" sz="2000" dirty="0"/>
              <a:t>Make the analysis interactive and accessible via a web platform.</a:t>
            </a:r>
          </a:p>
          <a:p>
            <a:pPr lvl="0">
              <a:lnSpc>
                <a:spcPct val="100000"/>
              </a:lnSpc>
              <a:defRPr b="1"/>
            </a:pPr>
            <a:r>
              <a:rPr lang="en-US" sz="2000" dirty="0"/>
              <a:t>Process: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Integrated Flask backend with HTML/CSS/JavaScript for an interactive UI.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Hosted the web application on AWS EC2 for global access.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Enabled navigation through visualizations with responsive controls.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457201"/>
            <a:ext cx="4360680" cy="1556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/>
              <a:t>AWS EC2 Instance Configuration for Web Deployment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86136-87FB-EF7A-16DE-092A5B28AFA7}"/>
              </a:ext>
            </a:extLst>
          </p:cNvPr>
          <p:cNvSpPr txBox="1"/>
          <p:nvPr/>
        </p:nvSpPr>
        <p:spPr>
          <a:xfrm>
            <a:off x="852297" y="2277036"/>
            <a:ext cx="4360679" cy="34611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This image shows an active AWS EC2 instance named </a:t>
            </a:r>
            <a:r>
              <a:rPr lang="en-US" b="1" dirty="0" err="1"/>
              <a:t>Mywebserver</a:t>
            </a:r>
            <a:r>
              <a:rPr lang="en-US" dirty="0"/>
              <a:t>, configured for hosting and connected to an RDS database. The instance is running in the </a:t>
            </a:r>
            <a:r>
              <a:rPr lang="en-US" b="1" dirty="0"/>
              <a:t>us-east-2a</a:t>
            </a:r>
            <a:r>
              <a:rPr lang="en-US" dirty="0"/>
              <a:t> availability zone with an instance type of </a:t>
            </a:r>
            <a:r>
              <a:rPr lang="en-US" b="1" dirty="0"/>
              <a:t>t2.micro</a:t>
            </a:r>
            <a:r>
              <a:rPr lang="en-US" dirty="0"/>
              <a:t>, suitable for lightweight applications. </a:t>
            </a:r>
          </a:p>
          <a:p>
            <a:pPr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It includes a </a:t>
            </a:r>
            <a:r>
              <a:rPr lang="en-US" b="1" dirty="0"/>
              <a:t>Public IPv4 address (18.188.117.176)</a:t>
            </a:r>
            <a:r>
              <a:rPr lang="en-US" dirty="0"/>
              <a:t> for external access and a </a:t>
            </a:r>
            <a:r>
              <a:rPr lang="en-US" b="1" dirty="0"/>
              <a:t>Private IPv4 address (172.31.6.22)</a:t>
            </a:r>
            <a:r>
              <a:rPr lang="en-US" dirty="0"/>
              <a:t> for secure internal communication. The instance has passed status checks, ensuring operational reliability and readiness for deployment.</a:t>
            </a:r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41522713-AC84-25F6-EB85-5CB3D1A1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824" y="1187394"/>
            <a:ext cx="2784652" cy="1434095"/>
          </a:xfrm>
          <a:prstGeom prst="rect">
            <a:avLst/>
          </a:prstGeom>
        </p:spPr>
      </p:pic>
      <p:pic>
        <p:nvPicPr>
          <p:cNvPr id="9" name="Picture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C0CA4CC7-96E3-6A18-2E4E-64CE8836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057" y="3780408"/>
            <a:ext cx="2784652" cy="1434095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800"/>
            <a:ext cx="6115049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5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Integrated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86136-87FB-EF7A-16DE-092A5B28AFA7}"/>
              </a:ext>
            </a:extLst>
          </p:cNvPr>
          <p:cNvSpPr txBox="1"/>
          <p:nvPr/>
        </p:nvSpPr>
        <p:spPr>
          <a:xfrm>
            <a:off x="495031" y="806824"/>
            <a:ext cx="2189804" cy="14941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The integrated visualization showcases an interactive display of charts.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B937736D-2053-8641-7957-FA7292C7C0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6821" y="1986109"/>
            <a:ext cx="5419311" cy="28857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Challenges and Learnings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2FE2FE-B36C-15AA-45EB-713CD65CC1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352913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E808E5-1D92-108F-A015-A6C7CD899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2831511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Bright modern kitchen">
            <a:extLst>
              <a:ext uri="{FF2B5EF4-FFF2-40B4-BE49-F238E27FC236}">
                <a16:creationId xmlns:a16="http://schemas.microsoft.com/office/drawing/2014/main" id="{38E4E7D1-029D-5FA3-D12F-EEE1537172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00427"/>
            <a:ext cx="740664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7100">
                <a:solidFill>
                  <a:srgbClr val="FFFFFF"/>
                </a:solidFill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041" y="586855"/>
            <a:ext cx="2401025" cy="3387497"/>
          </a:xfrm>
        </p:spPr>
        <p:txBody>
          <a:bodyPr anchor="b">
            <a:normAutofit/>
          </a:bodyPr>
          <a:lstStyle/>
          <a:p>
            <a:pPr algn="r"/>
            <a:r>
              <a:rPr lang="en-CA" sz="3500">
                <a:solidFill>
                  <a:srgbClr val="FFFFFF"/>
                </a:solidFill>
              </a:rP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7694" y="649480"/>
            <a:ext cx="4916510" cy="554604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/>
              <a:t>Project Objective</a:t>
            </a:r>
            <a:br>
              <a:rPr lang="en-US" sz="1700"/>
            </a:br>
            <a:r>
              <a:rPr lang="en-US" sz="1700"/>
              <a:t>This project conducts a comprehensive Exploratory Data Analysis (EDA</a:t>
            </a:r>
            <a:r>
              <a:rPr lang="en-US" sz="1700" b="1"/>
              <a:t>)</a:t>
            </a:r>
            <a:r>
              <a:rPr lang="en-US" sz="1700"/>
              <a:t> on Airbnb's 2019 dataset to uncover meaningful insights. The analysis process is structured into the following stages: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1"/>
              <a:t>Data Acquisition</a:t>
            </a:r>
            <a:endParaRPr lang="en-US" sz="170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Extracted data securely from AWS RDS using optimized SQL queries.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1"/>
              <a:t>Data Cleaning &amp; Preprocessing</a:t>
            </a:r>
            <a:endParaRPr lang="en-US" sz="170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Addressed missing values, removed duplicates, and handled outliers to ensure data integrity.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1"/>
              <a:t>Visualization of Insights</a:t>
            </a:r>
            <a:endParaRPr lang="en-US" sz="170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Generated actionable insights through advanced visualizations created with </a:t>
            </a:r>
            <a:r>
              <a:rPr lang="en-US" sz="1700" b="1"/>
              <a:t>Matplotlib</a:t>
            </a:r>
            <a:r>
              <a:rPr lang="en-US" sz="1700"/>
              <a:t> and </a:t>
            </a:r>
            <a:r>
              <a:rPr lang="en-US" sz="1700" b="1"/>
              <a:t>Plotly</a:t>
            </a:r>
            <a:r>
              <a:rPr lang="en-US" sz="1700"/>
              <a:t>.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700" b="1"/>
              <a:t>Interactive Web Deployment</a:t>
            </a:r>
            <a:endParaRPr lang="en-US" sz="1700"/>
          </a:p>
          <a:p>
            <a:pPr marL="742950" lvl="1" indent="-285750">
              <a:lnSpc>
                <a:spcPct val="90000"/>
              </a:lnSpc>
              <a:buFont typeface="+mj-lt"/>
              <a:buAutoNum type="arabicPeriod"/>
            </a:pPr>
            <a:r>
              <a:rPr lang="en-US" sz="1700"/>
              <a:t>Delivered findings via an interactive Flask-powered web application, hosted on AWS EC2 for accessibility and scalability.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Data Source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0758DB2-D24A-08D7-D406-E72C237C0A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184916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Workflow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563E14-A65B-E58C-03FB-53683511A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897530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CA" sz="3500" dirty="0">
                <a:solidFill>
                  <a:srgbClr val="FFFFFF"/>
                </a:solidFill>
              </a:rPr>
              <a:t>Data Fetching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8FB3F-F1FE-F71F-7D67-454347180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54942"/>
            <a:ext cx="8229600" cy="4071221"/>
          </a:xfrm>
        </p:spPr>
        <p:txBody>
          <a:bodyPr>
            <a:normAutofit/>
          </a:bodyPr>
          <a:lstStyle/>
          <a:p>
            <a:pPr lvl="0">
              <a:defRPr b="1"/>
            </a:pPr>
            <a:r>
              <a:rPr lang="en-US" sz="2000" dirty="0"/>
              <a:t>Connect to the RDS instance and query data.</a:t>
            </a:r>
          </a:p>
          <a:p>
            <a:pPr lvl="0">
              <a:defRPr b="1"/>
            </a:pPr>
            <a:r>
              <a:rPr lang="en-US" sz="2000" dirty="0"/>
              <a:t>Process:</a:t>
            </a:r>
          </a:p>
          <a:p>
            <a:pPr lvl="1"/>
            <a:r>
              <a:rPr lang="en-US" sz="2000" dirty="0"/>
              <a:t>Configured AWS RDS for secure data storage.</a:t>
            </a:r>
          </a:p>
          <a:p>
            <a:pPr lvl="1"/>
            <a:r>
              <a:rPr lang="en-US" sz="2000" dirty="0"/>
              <a:t>Accessed Airbnb data using SQL queries with Python's </a:t>
            </a:r>
            <a:r>
              <a:rPr lang="en-US" sz="2000" dirty="0" err="1"/>
              <a:t>SQLAlchemy</a:t>
            </a:r>
            <a:r>
              <a:rPr lang="en-US" sz="2000" dirty="0"/>
              <a:t> library.</a:t>
            </a:r>
          </a:p>
          <a:p>
            <a:pPr lvl="1"/>
            <a:r>
              <a:rPr lang="en-US" sz="2000" dirty="0"/>
              <a:t>Imported the data into Pandas </a:t>
            </a:r>
            <a:r>
              <a:rPr lang="en-US" sz="2000" dirty="0" err="1"/>
              <a:t>DataFrame</a:t>
            </a:r>
            <a:r>
              <a:rPr lang="en-US" sz="2000" dirty="0"/>
              <a:t> for further analysis.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62114" y="0"/>
            <a:ext cx="3072908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486646" y="-3486043"/>
            <a:ext cx="2170709" cy="9144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673" y="348865"/>
            <a:ext cx="7288583" cy="1576446"/>
          </a:xfrm>
        </p:spPr>
        <p:txBody>
          <a:bodyPr anchor="ctr">
            <a:normAutofit/>
          </a:bodyPr>
          <a:lstStyle/>
          <a:p>
            <a:r>
              <a:rPr lang="en-CA" sz="3500">
                <a:solidFill>
                  <a:srgbClr val="FFFFFF"/>
                </a:solidFill>
              </a:rPr>
              <a:t>Data Cleaning Process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E6C4D5-EC02-33BB-0857-376AE3A99B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0125093"/>
              </p:ext>
            </p:extLst>
          </p:nvPr>
        </p:nvGraphicFramePr>
        <p:xfrm>
          <a:off x="483042" y="2615979"/>
          <a:ext cx="8195871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Data Visualization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86EF51F-D9F2-D274-99CA-E5D311EB05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897469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1"/>
            <a:ext cx="37197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Airbnb Prices by Neighborhood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5E1556-A171-8322-2F9F-2F8B64FD8B50}"/>
              </a:ext>
            </a:extLst>
          </p:cNvPr>
          <p:cNvSpPr txBox="1"/>
          <p:nvPr/>
        </p:nvSpPr>
        <p:spPr>
          <a:xfrm>
            <a:off x="852297" y="2418408"/>
            <a:ext cx="37197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Manhattan has the highest average Airbnb prices, with premium rates concentrated in central neighborhoods.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Prices gradually decrease as listings move outward to boroughs like Brooklyn and Queens.</a:t>
            </a:r>
          </a:p>
        </p:txBody>
      </p:sp>
      <p:pic>
        <p:nvPicPr>
          <p:cNvPr id="3" name="Picture 2" descr="WhatsApp Image 2024-12-03 at 8.40.07 PM.jpeg"/>
          <p:cNvPicPr>
            <a:picLocks noChangeAspect="1"/>
          </p:cNvPicPr>
          <p:nvPr/>
        </p:nvPicPr>
        <p:blipFill>
          <a:blip r:embed="rId2"/>
          <a:srcRect t="703"/>
          <a:stretch/>
        </p:blipFill>
        <p:spPr>
          <a:xfrm>
            <a:off x="4884331" y="2316727"/>
            <a:ext cx="3900767" cy="181078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78544-C40A-B14D-B7A6-1A02E3A8AC5D}"/>
              </a:ext>
            </a:extLst>
          </p:cNvPr>
          <p:cNvSpPr txBox="1"/>
          <p:nvPr/>
        </p:nvSpPr>
        <p:spPr>
          <a:xfrm>
            <a:off x="1474839" y="5368413"/>
            <a:ext cx="6587613" cy="10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7" y="502021"/>
            <a:ext cx="3719703" cy="16429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Distribution of Reviews per Month by Room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A1205-82E6-17F4-E4BD-3485AC8E3509}"/>
              </a:ext>
            </a:extLst>
          </p:cNvPr>
          <p:cNvSpPr txBox="1"/>
          <p:nvPr/>
        </p:nvSpPr>
        <p:spPr>
          <a:xfrm>
            <a:off x="852297" y="2418408"/>
            <a:ext cx="3719703" cy="35225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Private rooms have a slightly higher median review rate compared to other room types, indicating consistent popularity.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Entire homes/apartments and shared rooms exhibit fewer reviews, with some outliers showing exceptionally high activity.</a:t>
            </a:r>
          </a:p>
        </p:txBody>
      </p:sp>
      <p:pic>
        <p:nvPicPr>
          <p:cNvPr id="5" name="Picture 4" descr="WhatsApp Image 2024-12-03 at 8.40.08 PM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31" y="1505784"/>
            <a:ext cx="3900767" cy="343267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9144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6400799"/>
            <a:ext cx="611504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762</Words>
  <Application>Microsoft Office PowerPoint</Application>
  <PresentationFormat>On-screen Show (4:3)</PresentationFormat>
  <Paragraphs>73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Project Overview</vt:lpstr>
      <vt:lpstr>Data Source</vt:lpstr>
      <vt:lpstr>Workflow Overview</vt:lpstr>
      <vt:lpstr>Data Fetching</vt:lpstr>
      <vt:lpstr>Data Cleaning Process</vt:lpstr>
      <vt:lpstr>Data Visualization</vt:lpstr>
      <vt:lpstr>Average Airbnb Prices by Neighborhood</vt:lpstr>
      <vt:lpstr>Distribution of Reviews per Month by Room Type</vt:lpstr>
      <vt:lpstr>Scatter Plot of Price vs. Availability by Room Type</vt:lpstr>
      <vt:lpstr>Most Common Room Types in Each Neighborhood</vt:lpstr>
      <vt:lpstr>Deployment</vt:lpstr>
      <vt:lpstr>AWS EC2 Instance Configuration for Web Deployment</vt:lpstr>
      <vt:lpstr>Final Integrated Visualization</vt:lpstr>
      <vt:lpstr>Challenges and Learnings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peshal nepal</dc:creator>
  <cp:keywords/>
  <dc:description>generated using python-pptx</dc:description>
  <cp:lastModifiedBy>peshal nepal</cp:lastModifiedBy>
  <cp:revision>12</cp:revision>
  <dcterms:created xsi:type="dcterms:W3CDTF">2013-01-27T09:14:16Z</dcterms:created>
  <dcterms:modified xsi:type="dcterms:W3CDTF">2024-12-04T18:41:35Z</dcterms:modified>
  <cp:category/>
</cp:coreProperties>
</file>